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notesMasterIdLst>
    <p:notesMasterId r:id="rId26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notesMaster" Target="notesMasters/notesMaster1.xml"/><Relationship Id="rId27" Type="http://schemas.openxmlformats.org/officeDocument/2006/relationships/presProps" Target="presProps.xml"/><Relationship Id="rId28" Type="http://schemas.openxmlformats.org/officeDocument/2006/relationships/viewProps" Target="viewProps.xml"/><Relationship Id="rId29" Type="http://schemas.openxmlformats.org/officeDocument/2006/relationships/theme" Target="theme/theme1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领咖网封面页，主标题与品牌域名 lingka.vip。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核心区别总结：记录方式不同、分配逻辑不同、资产归属不同。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圈子是组织基本单位，像公司。可嵌套、可治理（集权/三权分立），有资金池、有行为分。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豆闻不是帖子，是资产。AI辅助创作（9步向导），可外链变现（三种收费方式）。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产品三类：实物/服务/空间。绿值=环保属性（自评+证明），溯源=交易记录（随交易积累）。两个独立维度。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项目→里程碑→任务→行为记录，每层有负责人，每步有贡献分。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行为记录三维：时间、费用、功劳。个人模式给项目记账，圈子模式给项目记账，摊销分摊计划性支出。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利益分配日结与月结：日结=计算层（每日收入-支出=毛利润），月结=发放层（资金池月底发放），50/50分配。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项目有初始投资，资金池低于50%预警，无人投资则终止。投资全部回本后，50%也转为执行分配。派对投资邀请函→分红自动执行。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素材库：来源收藏平台资源+自己上传，标签系统独立打标签，开放/私密独立控制，默认同步给圈子。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三权分立：10人以下集权制，10人以上可开启三权分立。规则委员会+运营委员会+裁判委员会，权力修改走议案。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抛出核心问题：活到150岁是信念问题，不是医学问题。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案例崇明味道：线下店铺用领咖网重新运营，两大业务线低碳饮食+品尝会，三人服务模式主人/主持人/助手，行为记录→月结分配。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案例豆闻外链：写豆闻→开放外链→别人外链你的内容→你收钱。三种收费免费/按点击/按交易额提成。扣费失效→被抢注→永久失效。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案例品尝会：剧本→派对→投资邀请→活动执行→月结分配。出品方/组织者/投资者/参与者各角色。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你能得到什么：被看见、被量化、被回报。每一步行为都在积累资产。在领咖网，你不是用户，是协作者。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结尾页：来吧，一起活到150岁。lingka.vip。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150岁需要三个支柱：身（身体载具）、心（心智+同伴）、灵（使命+团队）。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领咖网定义与核心闭环：行为→贡献→利益→积累→资产。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领咖网定义四类资产：实物、无形、创意、行为。行为资产是核心差异化。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AI时代内容、设计、代码都在贬值，人剩的是行为：做了什么、怎么做的、产生了什么价值。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领咖网 vs 微信：微信是沟通工具，记录聊天，无利益分配；领咖是协作工具，记录行为，自动分配利益。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领咖网 vs 电商：电商卖货、抽佣、数据归平台；领咖协作、不抽佣、数据归个人/圈子。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领咖网 vs 项目管理工具：项目管理只管事无利益机制；领咖管事+管钱+管人，行为→贡献→利益闭环。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image" Target="../media/image-10-3.png"/><Relationship Id="rId4" Type="http://schemas.openxmlformats.org/officeDocument/2006/relationships/image" Target="../media/image-10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image" Target="../media/image-11-3.png"/><Relationship Id="rId4" Type="http://schemas.openxmlformats.org/officeDocument/2006/relationships/image" Target="../media/image-11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image" Target="../media/image-12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image" Target="../media/image-13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image" Target="../media/image-14-2.png"/><Relationship Id="rId3" Type="http://schemas.openxmlformats.org/officeDocument/2006/relationships/image" Target="../media/image-14-3.png"/><Relationship Id="rId4" Type="http://schemas.openxmlformats.org/officeDocument/2006/relationships/image" Target="../media/image-14-4.png"/><Relationship Id="rId5" Type="http://schemas.openxmlformats.org/officeDocument/2006/relationships/image" Target="../media/image-14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image" Target="../media/image-16-2.png"/><Relationship Id="rId3" Type="http://schemas.openxmlformats.org/officeDocument/2006/relationships/image" Target="../media/image-16-3.png"/><Relationship Id="rId4" Type="http://schemas.openxmlformats.org/officeDocument/2006/relationships/image" Target="../media/image-16-4.png"/><Relationship Id="rId5" Type="http://schemas.openxmlformats.org/officeDocument/2006/relationships/image" Target="../media/image-16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png"/><Relationship Id="rId2" Type="http://schemas.openxmlformats.org/officeDocument/2006/relationships/image" Target="../media/image-1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png"/><Relationship Id="rId2" Type="http://schemas.openxmlformats.org/officeDocument/2006/relationships/image" Target="../media/image-19-2.png"/><Relationship Id="rId3" Type="http://schemas.openxmlformats.org/officeDocument/2006/relationships/image" Target="../media/image-19-3.png"/><Relationship Id="rId4" Type="http://schemas.openxmlformats.org/officeDocument/2006/relationships/image" Target="../media/image-19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png"/><Relationship Id="rId2" Type="http://schemas.openxmlformats.org/officeDocument/2006/relationships/image" Target="../media/image-20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1-1.png"/><Relationship Id="rId2" Type="http://schemas.openxmlformats.org/officeDocument/2006/relationships/image" Target="../media/image-21-2.png"/><Relationship Id="rId3" Type="http://schemas.openxmlformats.org/officeDocument/2006/relationships/image" Target="../media/image-21-3.png"/><Relationship Id="rId4" Type="http://schemas.openxmlformats.org/officeDocument/2006/relationships/image" Target="../media/image-21-4.png"/><Relationship Id="rId5" Type="http://schemas.openxmlformats.org/officeDocument/2006/relationships/image" Target="../media/image-21-5.png"/><Relationship Id="rId6" Type="http://schemas.openxmlformats.org/officeDocument/2006/relationships/image" Target="../media/image-21-6.png"/><Relationship Id="rId7" Type="http://schemas.openxmlformats.org/officeDocument/2006/relationships/image" Target="../media/image-21-7.png"/><Relationship Id="rId8" Type="http://schemas.openxmlformats.org/officeDocument/2006/relationships/image" Target="../media/image-21-8.png"/><Relationship Id="rId9" Type="http://schemas.openxmlformats.org/officeDocument/2006/relationships/image" Target="../media/image-21-9.pn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3-1.png"/><Relationship Id="rId2" Type="http://schemas.openxmlformats.org/officeDocument/2006/relationships/image" Target="../media/image-2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image" Target="../media/image-5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883325" y="428625"/>
            <a:ext cx="3260675" cy="18516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3500"/>
              </a:lnSpc>
              <a:buNone/>
            </a:pPr>
            <a:r>
              <a:rPr lang="en-US" sz="13500" b="1" spc="-450" kern="0" dirty="0">
                <a:solidFill>
                  <a:srgbClr val="FFFFFF">
                    <a:alpha val="10000"/>
                  </a:srgbClr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150</a:t>
            </a:r>
            <a:endParaRPr lang="en-US" sz="13500" dirty="0"/>
          </a:p>
        </p:txBody>
      </p:sp>
      <p:sp>
        <p:nvSpPr>
          <p:cNvPr id="4" name="Text 1"/>
          <p:cNvSpPr/>
          <p:nvPr/>
        </p:nvSpPr>
        <p:spPr>
          <a:xfrm>
            <a:off x="2858393" y="817959"/>
            <a:ext cx="3427214" cy="264319"/>
          </a:xfrm>
          <a:prstGeom prst="roundRect">
            <a:avLst>
              <a:gd name="adj" fmla="val 3599997"/>
            </a:avLst>
          </a:prstGeom>
          <a:solidFill>
            <a:srgbClr val="FFFFFF">
              <a:alpha val="22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" name="Text 2"/>
          <p:cNvSpPr/>
          <p:nvPr/>
        </p:nvSpPr>
        <p:spPr>
          <a:xfrm>
            <a:off x="3015555" y="921544"/>
            <a:ext cx="57150" cy="57150"/>
          </a:xfrm>
          <a:prstGeom prst="ellipse">
            <a:avLst/>
          </a:prstGeom>
          <a:solidFill>
            <a:srgbClr val="FFFFFF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" name="Text 3"/>
          <p:cNvSpPr/>
          <p:nvPr/>
        </p:nvSpPr>
        <p:spPr>
          <a:xfrm>
            <a:off x="3045345" y="889397"/>
            <a:ext cx="3053310" cy="1214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buNone/>
            </a:pPr>
            <a:r>
              <a:rPr lang="en-US" sz="844" spc="225" kern="0" dirty="0">
                <a:solidFill>
                  <a:srgbClr val="FFFFFF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NETWORK FOR LONGEVITY SEEKERS</a:t>
            </a:r>
            <a:endParaRPr lang="en-US" sz="844" dirty="0"/>
          </a:p>
        </p:txBody>
      </p:sp>
      <p:sp>
        <p:nvSpPr>
          <p:cNvPr id="7" name="Text 4"/>
          <p:cNvSpPr/>
          <p:nvPr/>
        </p:nvSpPr>
        <p:spPr>
          <a:xfrm>
            <a:off x="6071295" y="921544"/>
            <a:ext cx="57150" cy="57150"/>
          </a:xfrm>
          <a:prstGeom prst="ellipse">
            <a:avLst/>
          </a:prstGeom>
          <a:solidFill>
            <a:srgbClr val="FFFFFF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8" name="Text 5"/>
          <p:cNvSpPr/>
          <p:nvPr/>
        </p:nvSpPr>
        <p:spPr>
          <a:xfrm>
            <a:off x="1005840" y="1339453"/>
            <a:ext cx="7132320" cy="1543050"/>
          </a:xfrm>
          <a:prstGeom prst="rect">
            <a:avLst/>
          </a:prstGeom>
          <a:noFill/>
          <a:ln/>
          <a:effectLst>
            <a:outerShdw sx="100000" sy="100000" kx="0" ky="0" algn="bl" rotWithShape="0" blurRad="304800" dist="76200" dir="5400000">
              <a:srgbClr val="000000">
                <a:alpha val="18000"/>
              </a:srgbClr>
            </a:outerShdw>
          </a:effectLst>
        </p:spPr>
        <p:txBody>
          <a:bodyPr wrap="none" lIns="0" tIns="0" rIns="0" bIns="0" rtlCol="0" anchor="t"/>
          <a:lstStyle/>
          <a:p>
            <a:pPr algn="ctr" indent="0" marL="0">
              <a:lnSpc>
                <a:spcPts val="11250"/>
              </a:lnSpc>
              <a:buNone/>
            </a:pPr>
            <a:r>
              <a:rPr lang="en-US" sz="11250" b="1" spc="450" kern="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领咖网</a:t>
            </a:r>
            <a:endParaRPr lang="en-US" sz="11250" dirty="0"/>
          </a:p>
        </p:txBody>
      </p:sp>
      <p:sp>
        <p:nvSpPr>
          <p:cNvPr id="9" name="Text 6"/>
          <p:cNvSpPr/>
          <p:nvPr/>
        </p:nvSpPr>
        <p:spPr>
          <a:xfrm>
            <a:off x="1811198" y="2968228"/>
            <a:ext cx="5521604" cy="3163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buNone/>
            </a:pPr>
            <a:r>
              <a:rPr lang="en-US" sz="1688" spc="113" kern="0" dirty="0">
                <a:solidFill>
                  <a:srgbClr val="FFFFFF">
                    <a:alpha val="96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为</a:t>
            </a:r>
            <a:pPr algn="ctr" indent="0" marL="0">
              <a:buNone/>
            </a:pPr>
            <a:r>
              <a:rPr lang="en-US" sz="1688" b="1" spc="113" kern="0" dirty="0">
                <a:solidFill>
                  <a:srgbClr val="FFFFFF">
                    <a:alpha val="96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想活</a:t>
            </a:r>
            <a:pPr algn="ctr" indent="0" marL="0">
              <a:buNone/>
            </a:pPr>
            <a:r>
              <a:rPr lang="en-US" sz="1688" b="1" spc="113" kern="0" dirty="0">
                <a:solidFill>
                  <a:srgbClr val="FFFFFF">
                    <a:alpha val="96000"/>
                  </a:srgbClr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150</a:t>
            </a:r>
            <a:pPr algn="ctr" indent="0" marL="0">
              <a:buNone/>
            </a:pPr>
            <a:r>
              <a:rPr lang="en-US" sz="1688" b="1" spc="113" kern="0" dirty="0">
                <a:solidFill>
                  <a:srgbClr val="FFFFFF">
                    <a:alpha val="96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岁</a:t>
            </a:r>
            <a:pPr algn="ctr" indent="0" marL="0">
              <a:buNone/>
            </a:pPr>
            <a:r>
              <a:rPr lang="en-US" sz="1688" spc="113" kern="0" dirty="0">
                <a:solidFill>
                  <a:srgbClr val="FFFFFF">
                    <a:alpha val="96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的人打造的</a:t>
            </a:r>
            <a:endParaRPr lang="en-US" sz="1688" dirty="0"/>
          </a:p>
        </p:txBody>
      </p:sp>
      <p:sp>
        <p:nvSpPr>
          <p:cNvPr id="10" name="Text 7"/>
          <p:cNvSpPr/>
          <p:nvPr/>
        </p:nvSpPr>
        <p:spPr>
          <a:xfrm>
            <a:off x="1570482" y="3318272"/>
            <a:ext cx="6003036" cy="3163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buNone/>
            </a:pPr>
            <a:r>
              <a:rPr lang="en-US" sz="1688" spc="113" kern="0" dirty="0">
                <a:solidFill>
                  <a:srgbClr val="FFFFFF">
                    <a:alpha val="96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网络协作工具</a:t>
            </a:r>
            <a:endParaRPr lang="en-US" sz="1688" dirty="0"/>
          </a:p>
        </p:txBody>
      </p:sp>
      <p:sp>
        <p:nvSpPr>
          <p:cNvPr id="11" name="Text 8"/>
          <p:cNvSpPr/>
          <p:nvPr/>
        </p:nvSpPr>
        <p:spPr>
          <a:xfrm>
            <a:off x="4286250" y="3868341"/>
            <a:ext cx="571500" cy="28575"/>
          </a:xfrm>
          <a:prstGeom prst="roundRect">
            <a:avLst>
              <a:gd name="adj" fmla="val 66667"/>
            </a:avLst>
          </a:prstGeom>
          <a:solidFill>
            <a:srgbClr val="FFFFFF">
              <a:alpha val="70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2" name="Text 9"/>
          <p:cNvSpPr/>
          <p:nvPr/>
        </p:nvSpPr>
        <p:spPr>
          <a:xfrm>
            <a:off x="1469441" y="4096941"/>
            <a:ext cx="6205118" cy="1851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buNone/>
            </a:pPr>
            <a:r>
              <a:rPr lang="en-US" sz="1013" spc="338" kern="0" dirty="0">
                <a:solidFill>
                  <a:srgbClr val="FFFFFF">
                    <a:alpha val="86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让每一步行为 · 都在积累资产</a:t>
            </a:r>
            <a:endParaRPr lang="en-US" sz="1013" dirty="0"/>
          </a:p>
        </p:txBody>
      </p:sp>
      <p:sp>
        <p:nvSpPr>
          <p:cNvPr id="13" name="Text 10"/>
          <p:cNvSpPr/>
          <p:nvPr/>
        </p:nvSpPr>
        <p:spPr>
          <a:xfrm>
            <a:off x="428625" y="257175"/>
            <a:ext cx="1900238" cy="1254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00" spc="169" kern="0" dirty="0">
                <a:solidFill>
                  <a:srgbClr val="FFFFFF">
                    <a:alpha val="78000"/>
                  </a:srgbClr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LINGKA · 2024</a:t>
            </a:r>
            <a:endParaRPr lang="en-US" sz="800" dirty="0"/>
          </a:p>
        </p:txBody>
      </p:sp>
      <p:sp>
        <p:nvSpPr>
          <p:cNvPr id="14" name="Text 11"/>
          <p:cNvSpPr/>
          <p:nvPr/>
        </p:nvSpPr>
        <p:spPr>
          <a:xfrm>
            <a:off x="428625" y="4636294"/>
            <a:ext cx="6929996" cy="1465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44" spc="56" kern="0" dirty="0">
                <a:solidFill>
                  <a:srgbClr val="FFFFFF">
                    <a:alpha val="92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领咖网 · </a:t>
            </a:r>
            <a:pPr algn="l" indent="0" marL="0">
              <a:buNone/>
            </a:pPr>
            <a:r>
              <a:rPr lang="en-US" sz="844" spc="56" kern="0" dirty="0">
                <a:solidFill>
                  <a:srgbClr val="FFFFFF">
                    <a:alpha val="92000"/>
                  </a:srgbClr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Lingka</a:t>
            </a:r>
            <a:pPr algn="l" indent="0" marL="0">
              <a:buNone/>
            </a:pPr>
            <a:r>
              <a:rPr lang="en-US" sz="844" spc="56" kern="0" dirty="0">
                <a:solidFill>
                  <a:srgbClr val="FFFFFF">
                    <a:alpha val="92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</a:t>
            </a:r>
            <a:pPr algn="l" indent="0" marL="0">
              <a:buNone/>
            </a:pPr>
            <a:r>
              <a:rPr lang="en-US" sz="844" spc="56" kern="0" dirty="0">
                <a:solidFill>
                  <a:srgbClr val="FFFFFF">
                    <a:alpha val="92000"/>
                  </a:srgbClr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Network</a:t>
            </a:r>
            <a:endParaRPr lang="en-US" sz="844" dirty="0"/>
          </a:p>
        </p:txBody>
      </p:sp>
      <p:sp>
        <p:nvSpPr>
          <p:cNvPr id="15" name="Text 12"/>
          <p:cNvSpPr/>
          <p:nvPr/>
        </p:nvSpPr>
        <p:spPr>
          <a:xfrm>
            <a:off x="7372908" y="4521994"/>
            <a:ext cx="1342467" cy="364331"/>
          </a:xfrm>
          <a:prstGeom prst="roundRect">
            <a:avLst>
              <a:gd name="adj" fmla="val 2611766"/>
            </a:avLst>
          </a:prstGeom>
          <a:solidFill>
            <a:srgbClr val="FFFFFF">
              <a:alpha val="18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6" name="Text 13"/>
          <p:cNvSpPr/>
          <p:nvPr/>
        </p:nvSpPr>
        <p:spPr>
          <a:xfrm>
            <a:off x="7372908" y="4521994"/>
            <a:ext cx="1342467" cy="393478"/>
          </a:xfrm>
          <a:prstGeom prst="rect">
            <a:avLst/>
          </a:prstGeom>
          <a:noFill/>
          <a:ln/>
        </p:spPr>
        <p:txBody>
          <a:bodyPr wrap="none" lIns="171450" tIns="71438" rIns="171450" bIns="71438" rtlCol="0" anchor="t"/>
          <a:lstStyle/>
          <a:p>
            <a:pPr algn="l" indent="0" marL="0">
              <a:buNone/>
            </a:pPr>
            <a:r>
              <a:rPr lang="en-US" sz="1463" b="1" spc="113" kern="0" dirty="0">
                <a:solidFill>
                  <a:srgbClr val="FFFFFF">
                    <a:alpha val="92000"/>
                  </a:srgbClr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lingka.vip</a:t>
            </a:r>
            <a:endParaRPr lang="en-US" sz="1463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429500" y="-857250"/>
            <a:ext cx="2286000" cy="2286000"/>
          </a:xfrm>
          <a:prstGeom prst="ellipse">
            <a:avLst/>
          </a:prstGeom>
          <a:solidFill>
            <a:srgbClr val="00B96B">
              <a:alpha val="16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-571500" y="4000500"/>
            <a:ext cx="2000250" cy="2000250"/>
          </a:xfrm>
          <a:prstGeom prst="ellipse">
            <a:avLst/>
          </a:prstGeom>
          <a:solidFill>
            <a:srgbClr val="FF6B35">
              <a:alpha val="14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" name="Shape 2"/>
          <p:cNvSpPr/>
          <p:nvPr/>
        </p:nvSpPr>
        <p:spPr>
          <a:xfrm>
            <a:off x="446484" y="4351883"/>
            <a:ext cx="0" cy="450056"/>
          </a:xfrm>
          <a:prstGeom prst="line">
            <a:avLst/>
          </a:prstGeom>
          <a:noFill/>
          <a:ln w="35719">
            <a:solidFill>
              <a:srgbClr val="FF6B35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405765" y="387248"/>
            <a:ext cx="1617345" cy="268491"/>
          </a:xfrm>
          <a:prstGeom prst="roundRect">
            <a:avLst>
              <a:gd name="adj" fmla="val 3544057"/>
            </a:avLst>
          </a:prstGeom>
          <a:solidFill>
            <a:srgbClr val="FFE9DF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7" name="Text 4"/>
          <p:cNvSpPr/>
          <p:nvPr/>
        </p:nvSpPr>
        <p:spPr>
          <a:xfrm>
            <a:off x="428625" y="400050"/>
            <a:ext cx="1571625" cy="24288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788" spc="56" kern="0" dirty="0">
                <a:solidFill>
                  <a:srgbClr val="FF6B35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SUMMARY</a:t>
            </a:r>
            <a:pPr algn="ctr" indent="0" marL="0">
              <a:buNone/>
            </a:pPr>
            <a:r>
              <a:rPr lang="en-US" sz="788" spc="56" kern="0" dirty="0">
                <a:solidFill>
                  <a:srgbClr val="FF6B3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· 三个核心区别</a:t>
            </a:r>
            <a:endParaRPr lang="en-US" sz="788" dirty="0"/>
          </a:p>
        </p:txBody>
      </p:sp>
      <p:sp>
        <p:nvSpPr>
          <p:cNvPr id="8" name="Text 5"/>
          <p:cNvSpPr/>
          <p:nvPr/>
        </p:nvSpPr>
        <p:spPr>
          <a:xfrm>
            <a:off x="428625" y="742950"/>
            <a:ext cx="4696958" cy="4412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218"/>
              </a:lnSpc>
              <a:buNone/>
            </a:pPr>
            <a:r>
              <a:rPr lang="en-US" sz="2925" b="1" spc="-56" kern="0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领咖网到底</a:t>
            </a:r>
            <a:pPr algn="l" indent="0" marL="0">
              <a:lnSpc>
                <a:spcPts val="3218"/>
              </a:lnSpc>
              <a:buNone/>
            </a:pPr>
            <a:r>
              <a:rPr lang="en-US" sz="2925" b="1" spc="-56" kern="0" dirty="0">
                <a:solidFill>
                  <a:srgbClr val="FF6B3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不一样在哪？</a:t>
            </a:r>
            <a:endParaRPr lang="en-US" sz="2925" dirty="0"/>
          </a:p>
        </p:txBody>
      </p:sp>
      <p:sp>
        <p:nvSpPr>
          <p:cNvPr id="9" name="Text 6"/>
          <p:cNvSpPr/>
          <p:nvPr/>
        </p:nvSpPr>
        <p:spPr>
          <a:xfrm>
            <a:off x="8309409" y="1037183"/>
            <a:ext cx="609203" cy="1254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00" spc="113" kern="0" dirty="0">
                <a:solidFill>
                  <a:srgbClr val="94A3B8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10 / 24</a:t>
            </a:r>
            <a:endParaRPr lang="en-US" sz="800" dirty="0"/>
          </a:p>
        </p:txBody>
      </p:sp>
      <p:pic>
        <p:nvPicPr>
          <p:cNvPr id="10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625" y="1437233"/>
            <a:ext cx="2647876" cy="2714625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2330983" y="1222921"/>
            <a:ext cx="545492" cy="16973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375"/>
              </a:lnSpc>
              <a:buNone/>
            </a:pPr>
            <a:r>
              <a:rPr lang="en-US" sz="12375" b="1" spc="-450" kern="0" dirty="0">
                <a:solidFill>
                  <a:srgbClr val="FFFFFF">
                    <a:alpha val="18000"/>
                  </a:srgbClr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1</a:t>
            </a:r>
            <a:endParaRPr lang="en-US" sz="12375" dirty="0"/>
          </a:p>
        </p:txBody>
      </p:sp>
      <p:sp>
        <p:nvSpPr>
          <p:cNvPr id="12" name="Text 8"/>
          <p:cNvSpPr/>
          <p:nvPr/>
        </p:nvSpPr>
        <p:spPr>
          <a:xfrm>
            <a:off x="628650" y="1665833"/>
            <a:ext cx="2247826" cy="1266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00" b="1" spc="225" kern="0" dirty="0">
                <a:solidFill>
                  <a:srgbClr val="FFFFFF">
                    <a:alpha val="85000"/>
                  </a:srgbClr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DIFFERENCE 01</a:t>
            </a:r>
            <a:endParaRPr lang="en-US" sz="800" dirty="0"/>
          </a:p>
        </p:txBody>
      </p:sp>
      <p:sp>
        <p:nvSpPr>
          <p:cNvPr id="13" name="Text 9"/>
          <p:cNvSpPr/>
          <p:nvPr/>
        </p:nvSpPr>
        <p:spPr>
          <a:xfrm>
            <a:off x="628650" y="1901577"/>
            <a:ext cx="2247826" cy="75257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2846"/>
              </a:lnSpc>
              <a:buNone/>
            </a:pPr>
            <a:r>
              <a:rPr lang="en-US" sz="2475" b="1" spc="56" kern="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记录方式</a:t>
            </a:r>
            <a:endParaRPr lang="en-US" sz="2475" dirty="0"/>
          </a:p>
          <a:p>
            <a:pPr algn="l" indent="0" marL="0">
              <a:lnSpc>
                <a:spcPts val="2846"/>
              </a:lnSpc>
              <a:buNone/>
            </a:pPr>
            <a:r>
              <a:rPr lang="en-US" sz="2475" b="1" spc="56" kern="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不同</a:t>
            </a:r>
            <a:endParaRPr lang="en-US" sz="2475" dirty="0"/>
          </a:p>
        </p:txBody>
      </p:sp>
      <p:sp>
        <p:nvSpPr>
          <p:cNvPr id="14" name="Text 10"/>
          <p:cNvSpPr/>
          <p:nvPr/>
        </p:nvSpPr>
        <p:spPr>
          <a:xfrm>
            <a:off x="628650" y="2681585"/>
            <a:ext cx="2247826" cy="1266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00" spc="169" kern="0" dirty="0">
                <a:solidFill>
                  <a:srgbClr val="FFFFFF">
                    <a:alpha val="75000"/>
                  </a:srgbClr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RECORDING</a:t>
            </a:r>
            <a:endParaRPr lang="en-US" sz="800" dirty="0"/>
          </a:p>
        </p:txBody>
      </p:sp>
      <p:sp>
        <p:nvSpPr>
          <p:cNvPr id="15" name="Text 11"/>
          <p:cNvSpPr/>
          <p:nvPr/>
        </p:nvSpPr>
        <p:spPr>
          <a:xfrm>
            <a:off x="628650" y="3304096"/>
            <a:ext cx="2247826" cy="61916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626"/>
              </a:lnSpc>
              <a:buNone/>
            </a:pPr>
            <a:r>
              <a:rPr lang="en-US" sz="956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别人记录</a:t>
            </a:r>
            <a:pPr algn="l" indent="0" marL="0">
              <a:lnSpc>
                <a:spcPts val="1626"/>
              </a:lnSpc>
              <a:buNone/>
            </a:pPr>
            <a:r>
              <a:rPr lang="en-US" sz="956" b="1" dirty="0">
                <a:solidFill>
                  <a:srgbClr val="FFE9D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聊天和交易</a:t>
            </a:r>
            <a:pPr algn="l" indent="0" marL="0">
              <a:lnSpc>
                <a:spcPts val="1626"/>
              </a:lnSpc>
              <a:buNone/>
            </a:pPr>
            <a:r>
              <a:rPr lang="en-US" sz="956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，</a:t>
            </a:r>
            <a:endParaRPr lang="en-US" sz="956" dirty="0"/>
          </a:p>
          <a:p>
            <a:pPr algn="l" indent="0" marL="0">
              <a:lnSpc>
                <a:spcPts val="1626"/>
              </a:lnSpc>
              <a:buNone/>
            </a:pPr>
            <a:r>
              <a:rPr lang="en-US" sz="956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领咖记录</a:t>
            </a:r>
            <a:pPr algn="l" indent="0" marL="0">
              <a:lnSpc>
                <a:spcPts val="1626"/>
              </a:lnSpc>
              <a:buNone/>
            </a:pPr>
            <a:r>
              <a:rPr lang="en-US" sz="956" b="1" dirty="0">
                <a:solidFill>
                  <a:srgbClr val="FFE9D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每一次行为</a:t>
            </a:r>
            <a:pPr algn="l" indent="0" marL="0">
              <a:lnSpc>
                <a:spcPts val="1626"/>
              </a:lnSpc>
              <a:buNone/>
            </a:pPr>
            <a:r>
              <a:rPr lang="en-US" sz="956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，</a:t>
            </a:r>
            <a:endParaRPr lang="en-US" sz="956" dirty="0"/>
          </a:p>
          <a:p>
            <a:pPr algn="l" indent="0" marL="0">
              <a:lnSpc>
                <a:spcPts val="1626"/>
              </a:lnSpc>
              <a:buNone/>
            </a:pPr>
            <a:r>
              <a:rPr lang="en-US" sz="956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三维记账：时间、费用、功劳。</a:t>
            </a:r>
            <a:endParaRPr lang="en-US" sz="956" dirty="0"/>
          </a:p>
        </p:txBody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7951" y="1437233"/>
            <a:ext cx="2647987" cy="2714625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5150421" y="1222921"/>
            <a:ext cx="545492" cy="16973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375"/>
              </a:lnSpc>
              <a:buNone/>
            </a:pPr>
            <a:r>
              <a:rPr lang="en-US" sz="12375" b="1" spc="-450" kern="0" dirty="0">
                <a:solidFill>
                  <a:srgbClr val="FFFFFF">
                    <a:alpha val="18000"/>
                  </a:srgbClr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2</a:t>
            </a:r>
            <a:endParaRPr lang="en-US" sz="12375" dirty="0"/>
          </a:p>
        </p:txBody>
      </p:sp>
      <p:sp>
        <p:nvSpPr>
          <p:cNvPr id="18" name="Text 13"/>
          <p:cNvSpPr/>
          <p:nvPr/>
        </p:nvSpPr>
        <p:spPr>
          <a:xfrm>
            <a:off x="3447976" y="1665833"/>
            <a:ext cx="2247937" cy="1266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00" b="1" spc="225" kern="0" dirty="0">
                <a:solidFill>
                  <a:srgbClr val="FFFFFF">
                    <a:alpha val="85000"/>
                  </a:srgbClr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DIFFERENCE 02</a:t>
            </a:r>
            <a:endParaRPr lang="en-US" sz="800" dirty="0"/>
          </a:p>
        </p:txBody>
      </p:sp>
      <p:sp>
        <p:nvSpPr>
          <p:cNvPr id="19" name="Text 14"/>
          <p:cNvSpPr/>
          <p:nvPr/>
        </p:nvSpPr>
        <p:spPr>
          <a:xfrm>
            <a:off x="3447976" y="1901577"/>
            <a:ext cx="2247937" cy="75257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2846"/>
              </a:lnSpc>
              <a:buNone/>
            </a:pPr>
            <a:r>
              <a:rPr lang="en-US" sz="2475" b="1" spc="56" kern="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分配逻辑</a:t>
            </a:r>
            <a:endParaRPr lang="en-US" sz="2475" dirty="0"/>
          </a:p>
          <a:p>
            <a:pPr algn="l" indent="0" marL="0">
              <a:lnSpc>
                <a:spcPts val="2846"/>
              </a:lnSpc>
              <a:buNone/>
            </a:pPr>
            <a:r>
              <a:rPr lang="en-US" sz="2475" b="1" spc="56" kern="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不同</a:t>
            </a:r>
            <a:endParaRPr lang="en-US" sz="2475" dirty="0"/>
          </a:p>
        </p:txBody>
      </p:sp>
      <p:sp>
        <p:nvSpPr>
          <p:cNvPr id="20" name="Text 15"/>
          <p:cNvSpPr/>
          <p:nvPr/>
        </p:nvSpPr>
        <p:spPr>
          <a:xfrm>
            <a:off x="3447976" y="2681585"/>
            <a:ext cx="2247937" cy="1266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00" spc="169" kern="0" dirty="0">
                <a:solidFill>
                  <a:srgbClr val="FFFFFF">
                    <a:alpha val="75000"/>
                  </a:srgbClr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DISTRIBUTION</a:t>
            </a:r>
            <a:endParaRPr lang="en-US" sz="800" dirty="0"/>
          </a:p>
        </p:txBody>
      </p:sp>
      <p:sp>
        <p:nvSpPr>
          <p:cNvPr id="21" name="Text 16"/>
          <p:cNvSpPr/>
          <p:nvPr/>
        </p:nvSpPr>
        <p:spPr>
          <a:xfrm>
            <a:off x="3447976" y="3304096"/>
            <a:ext cx="2247937" cy="61916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626"/>
              </a:lnSpc>
              <a:buNone/>
            </a:pPr>
            <a:r>
              <a:rPr lang="en-US" sz="956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别人</a:t>
            </a:r>
            <a:pPr algn="l" indent="0" marL="0">
              <a:lnSpc>
                <a:spcPts val="1626"/>
              </a:lnSpc>
              <a:buNone/>
            </a:pPr>
            <a:r>
              <a:rPr lang="en-US" sz="956" b="1" dirty="0">
                <a:solidFill>
                  <a:srgbClr val="FFF6E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不分配或抽佣</a:t>
            </a:r>
            <a:pPr algn="l" indent="0" marL="0">
              <a:lnSpc>
                <a:spcPts val="1626"/>
              </a:lnSpc>
              <a:buNone/>
            </a:pPr>
            <a:r>
              <a:rPr lang="en-US" sz="956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，</a:t>
            </a:r>
            <a:endParaRPr lang="en-US" sz="956" dirty="0"/>
          </a:p>
          <a:p>
            <a:pPr algn="l" indent="0" marL="0">
              <a:lnSpc>
                <a:spcPts val="1626"/>
              </a:lnSpc>
              <a:buNone/>
            </a:pPr>
            <a:r>
              <a:rPr lang="en-US" sz="956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领咖</a:t>
            </a:r>
            <a:pPr algn="l" indent="0" marL="0">
              <a:lnSpc>
                <a:spcPts val="1626"/>
              </a:lnSpc>
              <a:buNone/>
            </a:pPr>
            <a:r>
              <a:rPr lang="en-US" sz="956" b="1" dirty="0">
                <a:solidFill>
                  <a:srgbClr val="FFF6E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日结+月结</a:t>
            </a:r>
            <a:pPr algn="l" indent="0" marL="0">
              <a:lnSpc>
                <a:spcPts val="1626"/>
              </a:lnSpc>
              <a:buNone/>
            </a:pPr>
            <a:r>
              <a:rPr lang="en-US" sz="956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自动执行，</a:t>
            </a:r>
            <a:endParaRPr lang="en-US" sz="956" dirty="0"/>
          </a:p>
          <a:p>
            <a:pPr algn="l" indent="0" marL="0">
              <a:lnSpc>
                <a:spcPts val="1626"/>
              </a:lnSpc>
              <a:buNone/>
            </a:pPr>
            <a:r>
              <a:rPr lang="en-US" sz="956" dirty="0">
                <a:solidFill>
                  <a:srgbClr val="FFFFFF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50/50</a:t>
            </a:r>
            <a:pPr algn="l" indent="0" marL="0">
              <a:lnSpc>
                <a:spcPts val="1626"/>
              </a:lnSpc>
              <a:buNone/>
            </a:pPr>
            <a:r>
              <a:rPr lang="en-US" sz="956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弥补投资 + 按权重分配。</a:t>
            </a:r>
            <a:endParaRPr lang="en-US" sz="956" dirty="0"/>
          </a:p>
        </p:txBody>
      </p:sp>
      <p:pic>
        <p:nvPicPr>
          <p:cNvPr id="22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67388" y="1437233"/>
            <a:ext cx="2647876" cy="2714625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7969746" y="1222921"/>
            <a:ext cx="545492" cy="16973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375"/>
              </a:lnSpc>
              <a:buNone/>
            </a:pPr>
            <a:r>
              <a:rPr lang="en-US" sz="12375" b="1" spc="-450" kern="0" dirty="0">
                <a:solidFill>
                  <a:srgbClr val="5A3D00">
                    <a:alpha val="10000"/>
                  </a:srgbClr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3</a:t>
            </a:r>
            <a:endParaRPr lang="en-US" sz="12375" dirty="0"/>
          </a:p>
        </p:txBody>
      </p:sp>
      <p:sp>
        <p:nvSpPr>
          <p:cNvPr id="24" name="Text 18"/>
          <p:cNvSpPr/>
          <p:nvPr/>
        </p:nvSpPr>
        <p:spPr>
          <a:xfrm>
            <a:off x="6267413" y="1665833"/>
            <a:ext cx="2247826" cy="1266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00" b="1" spc="225" kern="0" dirty="0">
                <a:solidFill>
                  <a:srgbClr val="5A3D00">
                    <a:alpha val="85000"/>
                  </a:srgbClr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DIFFERENCE 03</a:t>
            </a:r>
            <a:endParaRPr lang="en-US" sz="800" dirty="0"/>
          </a:p>
        </p:txBody>
      </p:sp>
      <p:sp>
        <p:nvSpPr>
          <p:cNvPr id="25" name="Text 19"/>
          <p:cNvSpPr/>
          <p:nvPr/>
        </p:nvSpPr>
        <p:spPr>
          <a:xfrm>
            <a:off x="6267413" y="1901577"/>
            <a:ext cx="2247826" cy="75257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ts val="2846"/>
              </a:lnSpc>
              <a:buNone/>
            </a:pPr>
            <a:r>
              <a:rPr lang="en-US" sz="2475" b="1" spc="56" kern="0" dirty="0">
                <a:solidFill>
                  <a:srgbClr val="5A3D0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资产归属</a:t>
            </a:r>
            <a:endParaRPr lang="en-US" sz="2475" dirty="0"/>
          </a:p>
          <a:p>
            <a:pPr algn="l" indent="0" marL="0">
              <a:lnSpc>
                <a:spcPts val="2846"/>
              </a:lnSpc>
              <a:buNone/>
            </a:pPr>
            <a:r>
              <a:rPr lang="en-US" sz="2475" b="1" spc="56" kern="0" dirty="0">
                <a:solidFill>
                  <a:srgbClr val="5A3D0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不同</a:t>
            </a:r>
            <a:endParaRPr lang="en-US" sz="2475" dirty="0"/>
          </a:p>
        </p:txBody>
      </p:sp>
      <p:sp>
        <p:nvSpPr>
          <p:cNvPr id="26" name="Text 20"/>
          <p:cNvSpPr/>
          <p:nvPr/>
        </p:nvSpPr>
        <p:spPr>
          <a:xfrm>
            <a:off x="6267413" y="2681585"/>
            <a:ext cx="2247826" cy="1266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00" spc="169" kern="0" dirty="0">
                <a:solidFill>
                  <a:srgbClr val="5A3D00">
                    <a:alpha val="75000"/>
                  </a:srgbClr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OWNERSHIP</a:t>
            </a:r>
            <a:endParaRPr lang="en-US" sz="800" dirty="0"/>
          </a:p>
        </p:txBody>
      </p:sp>
      <p:sp>
        <p:nvSpPr>
          <p:cNvPr id="27" name="Text 21"/>
          <p:cNvSpPr/>
          <p:nvPr/>
        </p:nvSpPr>
        <p:spPr>
          <a:xfrm>
            <a:off x="6267413" y="3304096"/>
            <a:ext cx="2247826" cy="61916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626"/>
              </a:lnSpc>
              <a:buNone/>
            </a:pPr>
            <a:r>
              <a:rPr lang="en-US" sz="956" dirty="0">
                <a:solidFill>
                  <a:srgbClr val="5A3D0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别人数据</a:t>
            </a:r>
            <a:pPr algn="l" indent="0" marL="0">
              <a:lnSpc>
                <a:spcPts val="1626"/>
              </a:lnSpc>
              <a:buNone/>
            </a:pPr>
            <a:r>
              <a:rPr lang="en-US" sz="956" b="1" u="sng" dirty="0">
                <a:solidFill>
                  <a:srgbClr val="5A3D0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归平台</a:t>
            </a:r>
            <a:pPr algn="l" indent="0" marL="0">
              <a:lnSpc>
                <a:spcPts val="1626"/>
              </a:lnSpc>
              <a:buNone/>
            </a:pPr>
            <a:r>
              <a:rPr lang="en-US" sz="956" dirty="0">
                <a:solidFill>
                  <a:srgbClr val="5A3D0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，</a:t>
            </a:r>
            <a:endParaRPr lang="en-US" sz="956" dirty="0"/>
          </a:p>
          <a:p>
            <a:pPr algn="l" indent="0" marL="0">
              <a:lnSpc>
                <a:spcPts val="1626"/>
              </a:lnSpc>
              <a:buNone/>
            </a:pPr>
            <a:r>
              <a:rPr lang="en-US" sz="956" dirty="0">
                <a:solidFill>
                  <a:srgbClr val="5A3D0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领咖数据</a:t>
            </a:r>
            <a:pPr algn="l" indent="0" marL="0">
              <a:lnSpc>
                <a:spcPts val="1626"/>
              </a:lnSpc>
              <a:buNone/>
            </a:pPr>
            <a:r>
              <a:rPr lang="en-US" sz="956" b="1" u="sng" dirty="0">
                <a:solidFill>
                  <a:srgbClr val="5A3D0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归个人 / 圈子</a:t>
            </a:r>
            <a:pPr algn="l" indent="0" marL="0">
              <a:lnSpc>
                <a:spcPts val="1626"/>
              </a:lnSpc>
              <a:buNone/>
            </a:pPr>
            <a:r>
              <a:rPr lang="en-US" sz="956" dirty="0">
                <a:solidFill>
                  <a:srgbClr val="5A3D0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，</a:t>
            </a:r>
            <a:endParaRPr lang="en-US" sz="956" dirty="0"/>
          </a:p>
          <a:p>
            <a:pPr algn="l" indent="0" marL="0">
              <a:lnSpc>
                <a:spcPts val="1626"/>
              </a:lnSpc>
              <a:buNone/>
            </a:pPr>
            <a:r>
              <a:rPr lang="en-US" sz="956" dirty="0">
                <a:solidFill>
                  <a:srgbClr val="5A3D0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你的行为是你的资产。</a:t>
            </a:r>
            <a:endParaRPr lang="en-US" sz="956" dirty="0"/>
          </a:p>
        </p:txBody>
      </p:sp>
      <p:sp>
        <p:nvSpPr>
          <p:cNvPr id="28" name="Text 22"/>
          <p:cNvSpPr/>
          <p:nvPr/>
        </p:nvSpPr>
        <p:spPr>
          <a:xfrm>
            <a:off x="428625" y="4351883"/>
            <a:ext cx="8286750" cy="450056"/>
          </a:xfrm>
          <a:prstGeom prst="roundRect">
            <a:avLst>
              <a:gd name="adj" fmla="val 38095"/>
            </a:avLst>
          </a:prstGeom>
          <a:solidFill>
            <a:srgbClr val="FFFFFF"/>
          </a:solidFill>
          <a:ln/>
          <a:effectLst>
            <a:outerShdw sx="100000" sy="100000" kx="0" ky="0" algn="bl" rotWithShape="0" blurRad="209550" dist="57150" dir="5400000">
              <a:srgbClr val="1A2B3C">
                <a:alpha val="8000"/>
              </a:srgbClr>
            </a:outerShdw>
          </a:effectLst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9" name="Text 23"/>
          <p:cNvSpPr/>
          <p:nvPr/>
        </p:nvSpPr>
        <p:spPr>
          <a:xfrm>
            <a:off x="428625" y="4351883"/>
            <a:ext cx="8286750" cy="464147"/>
          </a:xfrm>
          <a:prstGeom prst="rect">
            <a:avLst/>
          </a:prstGeom>
          <a:noFill/>
          <a:ln/>
        </p:spPr>
        <p:txBody>
          <a:bodyPr wrap="square" lIns="200025" tIns="128588" rIns="200025" bIns="128588" rtlCol="0" anchor="t">
            <a:normAutofit/>
          </a:bodyPr>
          <a:lstStyle/>
          <a:p>
            <a:pPr algn="l" indent="0" marL="0">
              <a:lnSpc>
                <a:spcPts val="1519"/>
              </a:lnSpc>
              <a:buNone/>
            </a:pPr>
            <a:r>
              <a:rPr lang="en-US" sz="1013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记什么 → 怎么分 → 归谁 → </a:t>
            </a:r>
            <a:pPr algn="l" indent="0" marL="0">
              <a:lnSpc>
                <a:spcPts val="1519"/>
              </a:lnSpc>
              <a:buNone/>
            </a:pPr>
            <a:r>
              <a:rPr lang="en-US" sz="1013" b="1" dirty="0">
                <a:solidFill>
                  <a:srgbClr val="FF6B3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决定了你是在"用工具"还是在"建资产"</a:t>
            </a:r>
            <a:endParaRPr lang="en-US" sz="1013" dirty="0"/>
          </a:p>
        </p:txBody>
      </p:sp>
      <p:sp>
        <p:nvSpPr>
          <p:cNvPr id="30" name="Text 24"/>
          <p:cNvSpPr/>
          <p:nvPr/>
        </p:nvSpPr>
        <p:spPr>
          <a:xfrm>
            <a:off x="428625" y="4843463"/>
            <a:ext cx="7938381" cy="1388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731" spc="56" kern="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领咖网 · </a:t>
            </a:r>
            <a:pPr algn="l" indent="0" marL="0">
              <a:buNone/>
            </a:pPr>
            <a:r>
              <a:rPr lang="en-US" sz="731" spc="56" kern="0" dirty="0">
                <a:solidFill>
                  <a:srgbClr val="94A3B8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Lingka</a:t>
            </a:r>
            <a:pPr algn="l" indent="0" marL="0">
              <a:buNone/>
            </a:pPr>
            <a:r>
              <a:rPr lang="en-US" sz="731" spc="56" kern="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</a:t>
            </a:r>
            <a:pPr algn="l" indent="0" marL="0">
              <a:buNone/>
            </a:pPr>
            <a:r>
              <a:rPr lang="en-US" sz="731" spc="56" kern="0" dirty="0">
                <a:solidFill>
                  <a:srgbClr val="94A3B8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Network</a:t>
            </a:r>
            <a:endParaRPr lang="en-US" sz="731" dirty="0"/>
          </a:p>
        </p:txBody>
      </p:sp>
      <p:sp>
        <p:nvSpPr>
          <p:cNvPr id="31" name="Text 25"/>
          <p:cNvSpPr/>
          <p:nvPr/>
        </p:nvSpPr>
        <p:spPr>
          <a:xfrm>
            <a:off x="8381293" y="4843463"/>
            <a:ext cx="477842" cy="1519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00" spc="56" kern="0" dirty="0">
                <a:solidFill>
                  <a:srgbClr val="94A3B8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10 / 24</a:t>
            </a:r>
            <a:endParaRPr lang="en-US" sz="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715125" y="-714375"/>
            <a:ext cx="2000250" cy="2000250"/>
          </a:xfrm>
          <a:prstGeom prst="ellipse">
            <a:avLst/>
          </a:prstGeom>
          <a:solidFill>
            <a:srgbClr val="00B96B">
              <a:alpha val="14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405765" y="344386"/>
            <a:ext cx="1857219" cy="268491"/>
          </a:xfrm>
          <a:prstGeom prst="roundRect">
            <a:avLst>
              <a:gd name="adj" fmla="val 3544057"/>
            </a:avLst>
          </a:prstGeom>
          <a:solidFill>
            <a:srgbClr val="E6F9F1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" name="Text 2"/>
          <p:cNvSpPr/>
          <p:nvPr/>
        </p:nvSpPr>
        <p:spPr>
          <a:xfrm>
            <a:off x="428625" y="357188"/>
            <a:ext cx="1811499" cy="24288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788" spc="56" kern="0" dirty="0">
                <a:solidFill>
                  <a:srgbClr val="009456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CHAPTER</a:t>
            </a:r>
            <a:pPr algn="ctr" indent="0" marL="0">
              <a:buNone/>
            </a:pPr>
            <a:r>
              <a:rPr lang="en-US" sz="788" spc="56" kern="0" dirty="0">
                <a:solidFill>
                  <a:srgbClr val="00945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</a:t>
            </a:r>
            <a:pPr algn="ctr" indent="0" marL="0">
              <a:buNone/>
            </a:pPr>
            <a:r>
              <a:rPr lang="en-US" sz="788" spc="56" kern="0" dirty="0">
                <a:solidFill>
                  <a:srgbClr val="009456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04</a:t>
            </a:r>
            <a:pPr algn="ctr" indent="0" marL="0">
              <a:buNone/>
            </a:pPr>
            <a:r>
              <a:rPr lang="en-US" sz="788" spc="56" kern="0" dirty="0">
                <a:solidFill>
                  <a:srgbClr val="00945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· 组织的基本单位</a:t>
            </a:r>
            <a:endParaRPr lang="en-US" sz="788" dirty="0"/>
          </a:p>
        </p:txBody>
      </p:sp>
      <p:sp>
        <p:nvSpPr>
          <p:cNvPr id="6" name="Text 3"/>
          <p:cNvSpPr/>
          <p:nvPr/>
        </p:nvSpPr>
        <p:spPr>
          <a:xfrm>
            <a:off x="428625" y="685800"/>
            <a:ext cx="4341652" cy="3903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46"/>
              </a:lnSpc>
              <a:buNone/>
            </a:pPr>
            <a:r>
              <a:rPr lang="en-US" sz="2588" b="1" spc="-56" kern="0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圈子 — </a:t>
            </a:r>
            <a:pPr algn="l" indent="0" marL="0">
              <a:lnSpc>
                <a:spcPts val="2846"/>
              </a:lnSpc>
              <a:buNone/>
            </a:pPr>
            <a:r>
              <a:rPr lang="en-US" sz="2588" b="1" spc="-56" kern="0" dirty="0">
                <a:solidFill>
                  <a:srgbClr val="00B96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像公司，但更聪明</a:t>
            </a:r>
            <a:endParaRPr lang="en-US" sz="2588" dirty="0"/>
          </a:p>
        </p:txBody>
      </p:sp>
      <p:sp>
        <p:nvSpPr>
          <p:cNvPr id="7" name="Text 4"/>
          <p:cNvSpPr/>
          <p:nvPr/>
        </p:nvSpPr>
        <p:spPr>
          <a:xfrm>
            <a:off x="428625" y="1118667"/>
            <a:ext cx="4000839" cy="19673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434"/>
              </a:lnSpc>
              <a:buNone/>
            </a:pPr>
            <a:r>
              <a:rPr lang="en-US" sz="956" dirty="0">
                <a:solidFill>
                  <a:srgbClr val="5A6B7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圈子是领咖网最基础的组织单元，</a:t>
            </a:r>
            <a:pPr algn="l" indent="0" marL="0">
              <a:lnSpc>
                <a:spcPts val="1434"/>
              </a:lnSpc>
              <a:buNone/>
            </a:pPr>
            <a:r>
              <a:rPr lang="en-US" sz="956" b="1" dirty="0">
                <a:solidFill>
                  <a:srgbClr val="FF6B3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可嵌套、可治理、有钱、有分</a:t>
            </a:r>
            <a:endParaRPr lang="en-US" sz="956" dirty="0"/>
          </a:p>
        </p:txBody>
      </p:sp>
      <p:sp>
        <p:nvSpPr>
          <p:cNvPr id="8" name="Text 5"/>
          <p:cNvSpPr/>
          <p:nvPr/>
        </p:nvSpPr>
        <p:spPr>
          <a:xfrm>
            <a:off x="8314990" y="1186532"/>
            <a:ext cx="600828" cy="1254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00" spc="113" kern="0" dirty="0">
                <a:solidFill>
                  <a:srgbClr val="94A3B8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11 / 24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428625" y="1500857"/>
            <a:ext cx="4243388" cy="3607594"/>
          </a:xfrm>
          <a:prstGeom prst="roundRect">
            <a:avLst>
              <a:gd name="adj" fmla="val 5809"/>
            </a:avLst>
          </a:prstGeom>
          <a:solidFill>
            <a:srgbClr val="FFFFFF"/>
          </a:solidFill>
          <a:ln/>
          <a:effectLst>
            <a:outerShdw sx="100000" sy="100000" kx="0" ky="0" algn="bl" rotWithShape="0" blurRad="266700" dist="76200" dir="5400000">
              <a:srgbClr val="1A2B3C">
                <a:alpha val="8000"/>
              </a:srgbClr>
            </a:outerShdw>
          </a:effectLst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0" name="Text 7"/>
          <p:cNvSpPr/>
          <p:nvPr/>
        </p:nvSpPr>
        <p:spPr>
          <a:xfrm>
            <a:off x="628650" y="1700882"/>
            <a:ext cx="3843338" cy="136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700" b="1" spc="169" kern="0" dirty="0">
                <a:solidFill>
                  <a:srgbClr val="94A3B8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CORE</a:t>
            </a:r>
            <a:pPr algn="l" indent="0" marL="0">
              <a:buNone/>
            </a:pPr>
            <a:r>
              <a:rPr lang="en-US" sz="700" b="1" spc="169" kern="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</a:t>
            </a:r>
            <a:pPr algn="l" indent="0" marL="0">
              <a:buNone/>
            </a:pPr>
            <a:r>
              <a:rPr lang="en-US" sz="700" b="1" spc="169" kern="0" dirty="0">
                <a:solidFill>
                  <a:srgbClr val="94A3B8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FEATURE</a:t>
            </a:r>
            <a:pPr algn="l" indent="0" marL="0">
              <a:buNone/>
            </a:pPr>
            <a:r>
              <a:rPr lang="en-US" sz="700" b="1" spc="169" kern="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· 嵌套结构</a:t>
            </a:r>
            <a:endParaRPr lang="en-US" sz="700" dirty="0"/>
          </a:p>
        </p:txBody>
      </p:sp>
      <p:sp>
        <p:nvSpPr>
          <p:cNvPr id="11" name="Text 8"/>
          <p:cNvSpPr/>
          <p:nvPr/>
        </p:nvSpPr>
        <p:spPr>
          <a:xfrm>
            <a:off x="1257300" y="1950913"/>
            <a:ext cx="714375" cy="178594"/>
          </a:xfrm>
          <a:prstGeom prst="roundRect">
            <a:avLst>
              <a:gd name="adj" fmla="val 21333"/>
            </a:avLst>
          </a:prstGeom>
          <a:solidFill>
            <a:srgbClr val="E6F9F1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2" name="Text 9"/>
          <p:cNvSpPr/>
          <p:nvPr/>
        </p:nvSpPr>
        <p:spPr>
          <a:xfrm>
            <a:off x="628650" y="1922338"/>
            <a:ext cx="3843338" cy="5092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856"/>
              </a:lnSpc>
              <a:buNone/>
            </a:pPr>
            <a:r>
              <a:rPr lang="en-US" sz="1238" b="1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圈子可以</a:t>
            </a:r>
            <a:pPr algn="l" indent="0" marL="0">
              <a:lnSpc>
                <a:spcPts val="1856"/>
              </a:lnSpc>
              <a:buNone/>
            </a:pPr>
            <a:r>
              <a:rPr lang="en-US" sz="1238" b="1" dirty="0">
                <a:solidFill>
                  <a:srgbClr val="00B96B"/>
                </a:solidFill>
                <a:highlight>
                  <a:srgbClr val="E6F9F1"/>
                </a:highlight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嵌套圈子</a:t>
            </a:r>
            <a:pPr algn="l" indent="0" marL="0">
              <a:lnSpc>
                <a:spcPts val="1856"/>
              </a:lnSpc>
              <a:buNone/>
            </a:pPr>
            <a:r>
              <a:rPr lang="en-US" sz="1238" b="1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，</a:t>
            </a:r>
            <a:endParaRPr lang="en-US" sz="1238" dirty="0"/>
          </a:p>
          <a:p>
            <a:pPr algn="l" indent="0" marL="0">
              <a:lnSpc>
                <a:spcPts val="1856"/>
              </a:lnSpc>
              <a:buNone/>
            </a:pPr>
            <a:r>
              <a:rPr lang="en-US" sz="1238" b="1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像公司里有事业部，事业部里有团队。</a:t>
            </a:r>
            <a:endParaRPr lang="en-US" sz="1238" dirty="0"/>
          </a:p>
        </p:txBody>
      </p:sp>
      <p:pic>
        <p:nvPicPr>
          <p:cNvPr id="1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50" y="2550988"/>
            <a:ext cx="3843338" cy="1678781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632222" y="2554560"/>
            <a:ext cx="3836194" cy="1671638"/>
          </a:xfrm>
          <a:prstGeom prst="roundRect">
            <a:avLst>
              <a:gd name="adj" fmla="val 9117"/>
            </a:avLst>
          </a:prstGeom>
          <a:noFill/>
          <a:ln w="7144">
            <a:solidFill>
              <a:srgbClr val="00B96B"/>
            </a:solidFill>
            <a:prstDash val="dash"/>
          </a:ln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5" name="Text 11"/>
          <p:cNvSpPr/>
          <p:nvPr/>
        </p:nvSpPr>
        <p:spPr>
          <a:xfrm>
            <a:off x="792956" y="2715295"/>
            <a:ext cx="3514725" cy="136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700" b="1" spc="113" kern="0" dirty="0">
                <a:solidFill>
                  <a:srgbClr val="00945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↳ 嵌套示意</a:t>
            </a:r>
            <a:endParaRPr lang="en-US" sz="700" dirty="0"/>
          </a:p>
        </p:txBody>
      </p:sp>
      <p:sp>
        <p:nvSpPr>
          <p:cNvPr id="16" name="Text 12"/>
          <p:cNvSpPr/>
          <p:nvPr/>
        </p:nvSpPr>
        <p:spPr>
          <a:xfrm>
            <a:off x="800100" y="2943895"/>
            <a:ext cx="3500438" cy="1114425"/>
          </a:xfrm>
          <a:prstGeom prst="roundRect">
            <a:avLst>
              <a:gd name="adj" fmla="val 13675"/>
            </a:avLst>
          </a:prstGeom>
          <a:solidFill>
            <a:srgbClr val="FFFFFF"/>
          </a:solidFill>
          <a:ln w="14288">
            <a:solidFill>
              <a:srgbClr val="00B96B"/>
            </a:solidFill>
            <a:prstDash val="solid"/>
          </a:ln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7" name="Text 13"/>
          <p:cNvSpPr/>
          <p:nvPr/>
        </p:nvSpPr>
        <p:spPr>
          <a:xfrm>
            <a:off x="921544" y="3051051"/>
            <a:ext cx="3257550" cy="1388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731" b="1" dirty="0">
                <a:solidFill>
                  <a:srgbClr val="009456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🌿</a:t>
            </a:r>
            <a:pPr algn="l" indent="0" marL="0">
              <a:buNone/>
            </a:pPr>
            <a:r>
              <a:rPr lang="en-US" sz="731" b="1" dirty="0">
                <a:solidFill>
                  <a:srgbClr val="00945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总圈子</a:t>
            </a:r>
            <a:endParaRPr lang="en-US" sz="731" dirty="0"/>
          </a:p>
        </p:txBody>
      </p:sp>
      <p:sp>
        <p:nvSpPr>
          <p:cNvPr id="18" name="Text 14"/>
          <p:cNvSpPr/>
          <p:nvPr/>
        </p:nvSpPr>
        <p:spPr>
          <a:xfrm>
            <a:off x="928688" y="3258220"/>
            <a:ext cx="3243263" cy="685800"/>
          </a:xfrm>
          <a:prstGeom prst="roundRect">
            <a:avLst>
              <a:gd name="adj" fmla="val 19444"/>
            </a:avLst>
          </a:prstGeom>
          <a:solidFill>
            <a:srgbClr val="FFE9DF"/>
          </a:solidFill>
          <a:ln w="14288">
            <a:solidFill>
              <a:srgbClr val="FF6B35"/>
            </a:solidFill>
            <a:prstDash val="solid"/>
          </a:ln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9" name="Text 15"/>
          <p:cNvSpPr/>
          <p:nvPr/>
        </p:nvSpPr>
        <p:spPr>
          <a:xfrm>
            <a:off x="1035844" y="3351088"/>
            <a:ext cx="3028950" cy="136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700" b="1" dirty="0">
                <a:solidFill>
                  <a:srgbClr val="FF6B35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🍊</a:t>
            </a:r>
            <a:pPr algn="l" indent="0" marL="0">
              <a:buNone/>
            </a:pPr>
            <a:r>
              <a:rPr lang="en-US" sz="700" b="1" dirty="0">
                <a:solidFill>
                  <a:srgbClr val="FF6B3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子圈子</a:t>
            </a:r>
            <a:endParaRPr lang="en-US" sz="700" dirty="0"/>
          </a:p>
        </p:txBody>
      </p:sp>
      <p:sp>
        <p:nvSpPr>
          <p:cNvPr id="20" name="Text 16"/>
          <p:cNvSpPr/>
          <p:nvPr/>
        </p:nvSpPr>
        <p:spPr>
          <a:xfrm>
            <a:off x="1042988" y="3536826"/>
            <a:ext cx="3014663" cy="307181"/>
          </a:xfrm>
          <a:prstGeom prst="roundRect">
            <a:avLst>
              <a:gd name="adj" fmla="val 37209"/>
            </a:avLst>
          </a:prstGeom>
          <a:solidFill>
            <a:srgbClr val="FFF6E0"/>
          </a:solidFill>
          <a:ln w="14288">
            <a:solidFill>
              <a:srgbClr val="FFB930"/>
            </a:solidFill>
            <a:prstDash val="dash"/>
          </a:ln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1" name="Text 17"/>
          <p:cNvSpPr/>
          <p:nvPr/>
        </p:nvSpPr>
        <p:spPr>
          <a:xfrm>
            <a:off x="1135856" y="3615407"/>
            <a:ext cx="2828925" cy="1309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700" b="1" dirty="0">
                <a:solidFill>
                  <a:srgbClr val="B5790F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💛</a:t>
            </a:r>
            <a:pPr algn="l" indent="0" marL="0">
              <a:buNone/>
            </a:pPr>
            <a:r>
              <a:rPr lang="en-US" sz="700" b="1" dirty="0">
                <a:solidFill>
                  <a:srgbClr val="B5790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孙圈子</a:t>
            </a:r>
            <a:endParaRPr lang="en-US" sz="700" dirty="0"/>
          </a:p>
        </p:txBody>
      </p:sp>
      <p:sp>
        <p:nvSpPr>
          <p:cNvPr id="22" name="Text 18"/>
          <p:cNvSpPr/>
          <p:nvPr/>
        </p:nvSpPr>
        <p:spPr>
          <a:xfrm>
            <a:off x="628650" y="4386932"/>
            <a:ext cx="1233413" cy="521494"/>
          </a:xfrm>
          <a:prstGeom prst="roundRect">
            <a:avLst>
              <a:gd name="adj" fmla="val 21918"/>
            </a:avLst>
          </a:prstGeom>
          <a:solidFill>
            <a:srgbClr val="E6F9F1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3" name="Text 19"/>
          <p:cNvSpPr/>
          <p:nvPr/>
        </p:nvSpPr>
        <p:spPr>
          <a:xfrm>
            <a:off x="728663" y="4472657"/>
            <a:ext cx="1033388" cy="18573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238" dirty="0">
                <a:solidFill>
                  <a:srgbClr val="009456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🌿</a:t>
            </a:r>
            <a:endParaRPr lang="en-US" sz="1238" dirty="0"/>
          </a:p>
        </p:txBody>
      </p:sp>
      <p:sp>
        <p:nvSpPr>
          <p:cNvPr id="24" name="Text 20"/>
          <p:cNvSpPr/>
          <p:nvPr/>
        </p:nvSpPr>
        <p:spPr>
          <a:xfrm>
            <a:off x="1096767" y="4708401"/>
            <a:ext cx="297180" cy="1120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buNone/>
            </a:pPr>
            <a:r>
              <a:rPr lang="en-US" sz="700" b="1" spc="56" kern="0" dirty="0">
                <a:solidFill>
                  <a:srgbClr val="00945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嵌套</a:t>
            </a:r>
            <a:endParaRPr lang="en-US" sz="700" dirty="0"/>
          </a:p>
        </p:txBody>
      </p:sp>
      <p:sp>
        <p:nvSpPr>
          <p:cNvPr id="25" name="Text 21"/>
          <p:cNvSpPr/>
          <p:nvPr/>
        </p:nvSpPr>
        <p:spPr>
          <a:xfrm>
            <a:off x="1933501" y="4386932"/>
            <a:ext cx="1233525" cy="521494"/>
          </a:xfrm>
          <a:prstGeom prst="roundRect">
            <a:avLst>
              <a:gd name="adj" fmla="val 21918"/>
            </a:avLst>
          </a:prstGeom>
          <a:solidFill>
            <a:srgbClr val="FFE9DF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6" name="Text 22"/>
          <p:cNvSpPr/>
          <p:nvPr/>
        </p:nvSpPr>
        <p:spPr>
          <a:xfrm>
            <a:off x="2033513" y="4472657"/>
            <a:ext cx="1033500" cy="18573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238" dirty="0">
                <a:solidFill>
                  <a:srgbClr val="FF6B35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⚖️</a:t>
            </a:r>
            <a:endParaRPr lang="en-US" sz="1238" dirty="0"/>
          </a:p>
        </p:txBody>
      </p:sp>
      <p:sp>
        <p:nvSpPr>
          <p:cNvPr id="27" name="Text 23"/>
          <p:cNvSpPr/>
          <p:nvPr/>
        </p:nvSpPr>
        <p:spPr>
          <a:xfrm>
            <a:off x="2401617" y="4708401"/>
            <a:ext cx="297180" cy="1120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buNone/>
            </a:pPr>
            <a:r>
              <a:rPr lang="en-US" sz="700" b="1" spc="56" kern="0" dirty="0">
                <a:solidFill>
                  <a:srgbClr val="FF6B3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治理</a:t>
            </a:r>
            <a:endParaRPr lang="en-US" sz="700" dirty="0"/>
          </a:p>
        </p:txBody>
      </p:sp>
      <p:sp>
        <p:nvSpPr>
          <p:cNvPr id="28" name="Text 24"/>
          <p:cNvSpPr/>
          <p:nvPr/>
        </p:nvSpPr>
        <p:spPr>
          <a:xfrm>
            <a:off x="3238463" y="4386932"/>
            <a:ext cx="1233525" cy="521494"/>
          </a:xfrm>
          <a:prstGeom prst="roundRect">
            <a:avLst>
              <a:gd name="adj" fmla="val 21918"/>
            </a:avLst>
          </a:prstGeom>
          <a:solidFill>
            <a:srgbClr val="FFF6E0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9" name="Text 25"/>
          <p:cNvSpPr/>
          <p:nvPr/>
        </p:nvSpPr>
        <p:spPr>
          <a:xfrm>
            <a:off x="3338475" y="4472657"/>
            <a:ext cx="1033500" cy="18573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238" dirty="0">
                <a:solidFill>
                  <a:srgbClr val="B5790F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🔄</a:t>
            </a:r>
            <a:endParaRPr lang="en-US" sz="1238" dirty="0"/>
          </a:p>
        </p:txBody>
      </p:sp>
      <p:sp>
        <p:nvSpPr>
          <p:cNvPr id="30" name="Text 26"/>
          <p:cNvSpPr/>
          <p:nvPr/>
        </p:nvSpPr>
        <p:spPr>
          <a:xfrm>
            <a:off x="3706579" y="4708401"/>
            <a:ext cx="297180" cy="1120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buNone/>
            </a:pPr>
            <a:r>
              <a:rPr lang="en-US" sz="700" b="1" spc="56" kern="0" dirty="0">
                <a:solidFill>
                  <a:srgbClr val="B5790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继承</a:t>
            </a:r>
            <a:endParaRPr lang="en-US" sz="700" dirty="0"/>
          </a:p>
        </p:txBody>
      </p:sp>
      <p:pic>
        <p:nvPicPr>
          <p:cNvPr id="31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7750" y="1500857"/>
            <a:ext cx="3857625" cy="1432322"/>
          </a:xfrm>
          <a:prstGeom prst="rect">
            <a:avLst/>
          </a:prstGeom>
        </p:spPr>
      </p:pic>
      <p:sp>
        <p:nvSpPr>
          <p:cNvPr id="32" name="Text 27"/>
          <p:cNvSpPr/>
          <p:nvPr/>
        </p:nvSpPr>
        <p:spPr>
          <a:xfrm>
            <a:off x="7565231" y="2290242"/>
            <a:ext cx="978694" cy="47148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6188" dirty="0">
                <a:solidFill>
                  <a:srgbClr val="FFFFFF">
                    <a:alpha val="20000"/>
                  </a:srgbClr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💰</a:t>
            </a:r>
            <a:endParaRPr lang="en-US" sz="6188" dirty="0"/>
          </a:p>
        </p:txBody>
      </p:sp>
      <p:sp>
        <p:nvSpPr>
          <p:cNvPr id="33" name="Text 28"/>
          <p:cNvSpPr/>
          <p:nvPr/>
        </p:nvSpPr>
        <p:spPr>
          <a:xfrm>
            <a:off x="5029200" y="1672307"/>
            <a:ext cx="3514725" cy="1280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00" b="1" spc="169" kern="0" dirty="0">
                <a:solidFill>
                  <a:srgbClr val="FFFFFF">
                    <a:alpha val="85000"/>
                  </a:srgbClr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FEATURE 01</a:t>
            </a:r>
            <a:endParaRPr lang="en-US" sz="800" dirty="0"/>
          </a:p>
        </p:txBody>
      </p:sp>
      <p:sp>
        <p:nvSpPr>
          <p:cNvPr id="34" name="Text 29"/>
          <p:cNvSpPr/>
          <p:nvPr/>
        </p:nvSpPr>
        <p:spPr>
          <a:xfrm>
            <a:off x="5029200" y="1829470"/>
            <a:ext cx="3514725" cy="2591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90"/>
              </a:lnSpc>
              <a:buNone/>
            </a:pPr>
            <a:r>
              <a:rPr lang="en-US" sz="1575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有资金池</a:t>
            </a:r>
            <a:endParaRPr lang="en-US" sz="1575" dirty="0"/>
          </a:p>
        </p:txBody>
      </p:sp>
      <p:sp>
        <p:nvSpPr>
          <p:cNvPr id="35" name="Text 30"/>
          <p:cNvSpPr/>
          <p:nvPr/>
        </p:nvSpPr>
        <p:spPr>
          <a:xfrm>
            <a:off x="5629275" y="2155180"/>
            <a:ext cx="385763" cy="128588"/>
          </a:xfrm>
          <a:prstGeom prst="roundRect">
            <a:avLst>
              <a:gd name="adj" fmla="val 29630"/>
            </a:avLst>
          </a:prstGeom>
          <a:solidFill>
            <a:srgbClr val="FFFFFF">
              <a:alpha val="22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6" name="Text 31"/>
          <p:cNvSpPr/>
          <p:nvPr/>
        </p:nvSpPr>
        <p:spPr>
          <a:xfrm>
            <a:off x="5029200" y="2140893"/>
            <a:ext cx="3514725" cy="3454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60"/>
              </a:lnSpc>
              <a:buNone/>
            </a:pPr>
            <a:r>
              <a:rPr lang="en-US" sz="788" dirty="0">
                <a:solidFill>
                  <a:srgbClr val="FFFFFF">
                    <a:alpha val="92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圈子有自己的</a:t>
            </a:r>
            <a:pPr algn="l" indent="0" marL="0">
              <a:lnSpc>
                <a:spcPts val="1260"/>
              </a:lnSpc>
              <a:buNone/>
            </a:pPr>
            <a:r>
              <a:rPr lang="en-US" sz="788" b="1" dirty="0">
                <a:solidFill>
                  <a:srgbClr val="FFFFFF">
                    <a:alpha val="92000"/>
                  </a:srgbClr>
                </a:solidFill>
                <a:highlight>
                  <a:srgbClr val="FFFFFF"/>
                </a:highlight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资金池</a:t>
            </a:r>
            <a:pPr algn="l" indent="0" marL="0">
              <a:lnSpc>
                <a:spcPts val="1260"/>
              </a:lnSpc>
              <a:buNone/>
            </a:pPr>
            <a:r>
              <a:rPr lang="en-US" sz="788" dirty="0">
                <a:solidFill>
                  <a:srgbClr val="FFFFFF">
                    <a:alpha val="92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，</a:t>
            </a:r>
            <a:endParaRPr lang="en-US" sz="788" dirty="0"/>
          </a:p>
          <a:p>
            <a:pPr algn="l" indent="0" marL="0">
              <a:lnSpc>
                <a:spcPts val="1260"/>
              </a:lnSpc>
              <a:buNone/>
            </a:pPr>
            <a:r>
              <a:rPr lang="en-US" sz="788" dirty="0">
                <a:solidFill>
                  <a:srgbClr val="FFFFFF">
                    <a:alpha val="92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项目收入自动汇入，月底按权重分配。</a:t>
            </a:r>
            <a:endParaRPr lang="en-US" sz="788" dirty="0"/>
          </a:p>
        </p:txBody>
      </p:sp>
      <p:pic>
        <p:nvPicPr>
          <p:cNvPr id="37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7750" y="3061767"/>
            <a:ext cx="3857625" cy="1432322"/>
          </a:xfrm>
          <a:prstGeom prst="rect">
            <a:avLst/>
          </a:prstGeom>
        </p:spPr>
      </p:pic>
      <p:sp>
        <p:nvSpPr>
          <p:cNvPr id="38" name="Text 32"/>
          <p:cNvSpPr/>
          <p:nvPr/>
        </p:nvSpPr>
        <p:spPr>
          <a:xfrm>
            <a:off x="7565231" y="3851151"/>
            <a:ext cx="978694" cy="47148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6188" dirty="0">
                <a:solidFill>
                  <a:srgbClr val="FFFFFF">
                    <a:alpha val="20000"/>
                  </a:srgbClr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⚡</a:t>
            </a:r>
            <a:endParaRPr lang="en-US" sz="6188" dirty="0"/>
          </a:p>
        </p:txBody>
      </p:sp>
      <p:sp>
        <p:nvSpPr>
          <p:cNvPr id="39" name="Text 33"/>
          <p:cNvSpPr/>
          <p:nvPr/>
        </p:nvSpPr>
        <p:spPr>
          <a:xfrm>
            <a:off x="5029200" y="3233217"/>
            <a:ext cx="3514725" cy="1280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00" b="1" spc="169" kern="0" dirty="0">
                <a:solidFill>
                  <a:srgbClr val="FFFFFF">
                    <a:alpha val="85000"/>
                  </a:srgbClr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FEATURE 02</a:t>
            </a:r>
            <a:endParaRPr lang="en-US" sz="800" dirty="0"/>
          </a:p>
        </p:txBody>
      </p:sp>
      <p:sp>
        <p:nvSpPr>
          <p:cNvPr id="40" name="Text 34"/>
          <p:cNvSpPr/>
          <p:nvPr/>
        </p:nvSpPr>
        <p:spPr>
          <a:xfrm>
            <a:off x="5029200" y="3390379"/>
            <a:ext cx="3514725" cy="2591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90"/>
              </a:lnSpc>
              <a:buNone/>
            </a:pPr>
            <a:r>
              <a:rPr lang="en-US" sz="1575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有行为分</a:t>
            </a:r>
            <a:endParaRPr lang="en-US" sz="1575" dirty="0"/>
          </a:p>
        </p:txBody>
      </p:sp>
      <p:sp>
        <p:nvSpPr>
          <p:cNvPr id="41" name="Text 35"/>
          <p:cNvSpPr/>
          <p:nvPr/>
        </p:nvSpPr>
        <p:spPr>
          <a:xfrm>
            <a:off x="5929313" y="3716089"/>
            <a:ext cx="685800" cy="128588"/>
          </a:xfrm>
          <a:prstGeom prst="roundRect">
            <a:avLst>
              <a:gd name="adj" fmla="val 29630"/>
            </a:avLst>
          </a:prstGeom>
          <a:solidFill>
            <a:srgbClr val="FFFFFF">
              <a:alpha val="22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2" name="Text 36"/>
          <p:cNvSpPr/>
          <p:nvPr/>
        </p:nvSpPr>
        <p:spPr>
          <a:xfrm>
            <a:off x="5029200" y="3701802"/>
            <a:ext cx="3514725" cy="3454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60"/>
              </a:lnSpc>
              <a:buNone/>
            </a:pPr>
            <a:r>
              <a:rPr lang="en-US" sz="788" dirty="0">
                <a:solidFill>
                  <a:srgbClr val="FFFFFF">
                    <a:alpha val="92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每个成员的行为都被</a:t>
            </a:r>
            <a:pPr algn="l" indent="0" marL="0">
              <a:lnSpc>
                <a:spcPts val="1260"/>
              </a:lnSpc>
              <a:buNone/>
            </a:pPr>
            <a:r>
              <a:rPr lang="en-US" sz="788" b="1" dirty="0">
                <a:solidFill>
                  <a:srgbClr val="FFFFFF">
                    <a:alpha val="92000"/>
                  </a:srgbClr>
                </a:solidFill>
                <a:highlight>
                  <a:srgbClr val="FFFFFF"/>
                </a:highlight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记录为行为分</a:t>
            </a:r>
            <a:pPr algn="l" indent="0" marL="0">
              <a:lnSpc>
                <a:spcPts val="1260"/>
              </a:lnSpc>
              <a:buNone/>
            </a:pPr>
            <a:r>
              <a:rPr lang="en-US" sz="788" dirty="0">
                <a:solidFill>
                  <a:srgbClr val="FFFFFF">
                    <a:alpha val="92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，</a:t>
            </a:r>
            <a:endParaRPr lang="en-US" sz="788" dirty="0"/>
          </a:p>
          <a:p>
            <a:pPr algn="l" indent="0" marL="0">
              <a:lnSpc>
                <a:spcPts val="1260"/>
              </a:lnSpc>
              <a:buNone/>
            </a:pPr>
            <a:r>
              <a:rPr lang="en-US" sz="788" dirty="0">
                <a:solidFill>
                  <a:srgbClr val="FFFFFF">
                    <a:alpha val="92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行为分决定月结分配的权重。</a:t>
            </a:r>
            <a:endParaRPr lang="en-US" sz="788" dirty="0"/>
          </a:p>
        </p:txBody>
      </p:sp>
      <p:sp>
        <p:nvSpPr>
          <p:cNvPr id="43" name="Text 37"/>
          <p:cNvSpPr/>
          <p:nvPr/>
        </p:nvSpPr>
        <p:spPr>
          <a:xfrm>
            <a:off x="4861322" y="4626248"/>
            <a:ext cx="3850481" cy="478631"/>
          </a:xfrm>
          <a:prstGeom prst="roundRect">
            <a:avLst>
              <a:gd name="adj" fmla="val 31841"/>
            </a:avLst>
          </a:prstGeom>
          <a:solidFill>
            <a:srgbClr val="FFFFFF"/>
          </a:solidFill>
          <a:ln w="7144">
            <a:solidFill>
              <a:srgbClr val="E8EEF2"/>
            </a:solidFill>
            <a:prstDash val="solid"/>
          </a:ln>
          <a:effectLst>
            <a:outerShdw sx="100000" sy="100000" kx="0" ky="0" algn="bl" rotWithShape="0" blurRad="152400" dist="38100" dir="5400000">
              <a:srgbClr val="1A2B3C">
                <a:alpha val="6000"/>
              </a:srgbClr>
            </a:outerShdw>
          </a:effectLst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4" name="Text 38"/>
          <p:cNvSpPr/>
          <p:nvPr/>
        </p:nvSpPr>
        <p:spPr>
          <a:xfrm>
            <a:off x="4993481" y="4729832"/>
            <a:ext cx="271463" cy="271463"/>
          </a:xfrm>
          <a:prstGeom prst="roundRect">
            <a:avLst>
              <a:gd name="adj" fmla="val 35088"/>
            </a:avLst>
          </a:prstGeom>
          <a:solidFill>
            <a:srgbClr val="FFF6E0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5" name="Text 39"/>
          <p:cNvSpPr/>
          <p:nvPr/>
        </p:nvSpPr>
        <p:spPr>
          <a:xfrm>
            <a:off x="5043488" y="4779838"/>
            <a:ext cx="171450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125" b="1" dirty="0">
                <a:solidFill>
                  <a:srgbClr val="B5790F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⚖️</a:t>
            </a:r>
            <a:endParaRPr lang="en-US" sz="1125" dirty="0"/>
          </a:p>
        </p:txBody>
      </p:sp>
      <p:sp>
        <p:nvSpPr>
          <p:cNvPr id="46" name="Text 40"/>
          <p:cNvSpPr/>
          <p:nvPr/>
        </p:nvSpPr>
        <p:spPr>
          <a:xfrm>
            <a:off x="5350669" y="4800600"/>
            <a:ext cx="3228975" cy="1403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024"/>
              </a:lnSpc>
              <a:buNone/>
            </a:pPr>
            <a:r>
              <a:rPr lang="en-US" sz="731" b="1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治理模式</a:t>
            </a:r>
            <a:pPr algn="l" indent="0" marL="0">
              <a:lnSpc>
                <a:spcPts val="1024"/>
              </a:lnSpc>
              <a:buNone/>
            </a:pPr>
            <a:r>
              <a:rPr lang="en-US" sz="731" dirty="0">
                <a:solidFill>
                  <a:srgbClr val="5A6B7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：集权制 / </a:t>
            </a:r>
            <a:pPr algn="l" indent="0" marL="0">
              <a:lnSpc>
                <a:spcPts val="1024"/>
              </a:lnSpc>
              <a:buNone/>
            </a:pPr>
            <a:r>
              <a:rPr lang="en-US" sz="731" b="1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三权分立</a:t>
            </a:r>
            <a:pPr algn="l" indent="0" marL="0">
              <a:lnSpc>
                <a:spcPts val="1024"/>
              </a:lnSpc>
              <a:buNone/>
            </a:pPr>
            <a:r>
              <a:rPr lang="en-US" sz="731" dirty="0">
                <a:solidFill>
                  <a:srgbClr val="5A6B7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可选</a:t>
            </a:r>
            <a:endParaRPr lang="en-US" sz="731" dirty="0"/>
          </a:p>
        </p:txBody>
      </p:sp>
      <p:sp>
        <p:nvSpPr>
          <p:cNvPr id="47" name="Text 41"/>
          <p:cNvSpPr/>
          <p:nvPr/>
        </p:nvSpPr>
        <p:spPr>
          <a:xfrm>
            <a:off x="428625" y="4843463"/>
            <a:ext cx="7945301" cy="1388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731" spc="56" kern="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领咖网 · </a:t>
            </a:r>
            <a:pPr algn="l" indent="0" marL="0">
              <a:buNone/>
            </a:pPr>
            <a:r>
              <a:rPr lang="en-US" sz="731" spc="56" kern="0" dirty="0">
                <a:solidFill>
                  <a:srgbClr val="94A3B8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Lingka</a:t>
            </a:r>
            <a:pPr algn="l" indent="0" marL="0">
              <a:buNone/>
            </a:pPr>
            <a:r>
              <a:rPr lang="en-US" sz="731" spc="56" kern="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</a:t>
            </a:r>
            <a:pPr algn="l" indent="0" marL="0">
              <a:buNone/>
            </a:pPr>
            <a:r>
              <a:rPr lang="en-US" sz="731" spc="56" kern="0" dirty="0">
                <a:solidFill>
                  <a:srgbClr val="94A3B8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Network</a:t>
            </a:r>
            <a:endParaRPr lang="en-US" sz="731" dirty="0"/>
          </a:p>
        </p:txBody>
      </p:sp>
      <p:sp>
        <p:nvSpPr>
          <p:cNvPr id="48" name="Text 42"/>
          <p:cNvSpPr/>
          <p:nvPr/>
        </p:nvSpPr>
        <p:spPr>
          <a:xfrm>
            <a:off x="8388214" y="4843463"/>
            <a:ext cx="467943" cy="1519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00" spc="56" kern="0" dirty="0">
                <a:solidFill>
                  <a:srgbClr val="94A3B8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11 / 24</a:t>
            </a:r>
            <a:endParaRPr lang="en-US" sz="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15250" y="-714375"/>
            <a:ext cx="2000250" cy="2000250"/>
          </a:xfrm>
          <a:prstGeom prst="ellipse">
            <a:avLst/>
          </a:prstGeom>
          <a:solidFill>
            <a:srgbClr val="FFB930">
              <a:alpha val="20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-571500" y="4143375"/>
            <a:ext cx="1714500" cy="1714500"/>
          </a:xfrm>
          <a:prstGeom prst="ellipse">
            <a:avLst/>
          </a:prstGeom>
          <a:solidFill>
            <a:srgbClr val="00B96B">
              <a:alpha val="16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" name="Shape 2"/>
          <p:cNvSpPr/>
          <p:nvPr/>
        </p:nvSpPr>
        <p:spPr>
          <a:xfrm>
            <a:off x="657225" y="4199744"/>
            <a:ext cx="2912194" cy="0"/>
          </a:xfrm>
          <a:prstGeom prst="line">
            <a:avLst/>
          </a:prstGeom>
          <a:noFill/>
          <a:ln w="7144">
            <a:solidFill>
              <a:srgbClr val="FFFFFF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4015904" y="1261542"/>
            <a:ext cx="0" cy="1124359"/>
          </a:xfrm>
          <a:prstGeom prst="line">
            <a:avLst/>
          </a:prstGeom>
          <a:noFill/>
          <a:ln w="35719">
            <a:solidFill>
              <a:srgbClr val="FF6B35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015904" y="2514488"/>
            <a:ext cx="0" cy="1124359"/>
          </a:xfrm>
          <a:prstGeom prst="line">
            <a:avLst/>
          </a:prstGeom>
          <a:noFill/>
          <a:ln w="35719">
            <a:solidFill>
              <a:srgbClr val="00B96B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4015904" y="3767435"/>
            <a:ext cx="0" cy="1124359"/>
          </a:xfrm>
          <a:prstGeom prst="line">
            <a:avLst/>
          </a:prstGeom>
          <a:noFill/>
          <a:ln w="35719">
            <a:solidFill>
              <a:srgbClr val="FFB930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05765" y="344386"/>
            <a:ext cx="1053658" cy="254203"/>
          </a:xfrm>
          <a:prstGeom prst="roundRect">
            <a:avLst>
              <a:gd name="adj" fmla="val 3743258"/>
            </a:avLst>
          </a:prstGeom>
          <a:solidFill>
            <a:srgbClr val="FFF6E0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0" name="Text 7"/>
          <p:cNvSpPr/>
          <p:nvPr/>
        </p:nvSpPr>
        <p:spPr>
          <a:xfrm>
            <a:off x="428625" y="357188"/>
            <a:ext cx="1007938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800" spc="56" kern="0" dirty="0">
                <a:solidFill>
                  <a:srgbClr val="B5790F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FEATURE · 01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428625" y="671513"/>
            <a:ext cx="3211367" cy="3903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46"/>
              </a:lnSpc>
              <a:buNone/>
            </a:pPr>
            <a:r>
              <a:rPr lang="en-US" sz="2588" b="1" spc="-56" kern="0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豆闻 — </a:t>
            </a:r>
            <a:pPr algn="l" indent="0" marL="0">
              <a:lnSpc>
                <a:spcPts val="2846"/>
              </a:lnSpc>
              <a:buNone/>
            </a:pPr>
            <a:r>
              <a:rPr lang="en-US" sz="2588" b="1" spc="-56" kern="0" dirty="0">
                <a:solidFill>
                  <a:srgbClr val="FF6B3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内容即资产</a:t>
            </a:r>
            <a:endParaRPr lang="en-US" sz="2588" dirty="0"/>
          </a:p>
        </p:txBody>
      </p:sp>
      <p:sp>
        <p:nvSpPr>
          <p:cNvPr id="12" name="Text 9"/>
          <p:cNvSpPr/>
          <p:nvPr/>
        </p:nvSpPr>
        <p:spPr>
          <a:xfrm>
            <a:off x="8309409" y="918642"/>
            <a:ext cx="609203" cy="1254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00" spc="113" kern="0" dirty="0">
                <a:solidFill>
                  <a:srgbClr val="94A3B8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12 / 24</a:t>
            </a:r>
            <a:endParaRPr lang="en-US" sz="800" dirty="0"/>
          </a:p>
        </p:txBody>
      </p:sp>
      <p:pic>
        <p:nvPicPr>
          <p:cNvPr id="1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625" y="1261542"/>
            <a:ext cx="3369394" cy="3630253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657225" y="1518717"/>
            <a:ext cx="2912194" cy="1280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00" b="1" spc="169" kern="0" dirty="0">
                <a:solidFill>
                  <a:srgbClr val="FFFFFF">
                    <a:alpha val="85000"/>
                  </a:srgbClr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CONTENT AS ASSET</a:t>
            </a:r>
            <a:endParaRPr lang="en-US" sz="800" dirty="0"/>
          </a:p>
        </p:txBody>
      </p:sp>
      <p:sp>
        <p:nvSpPr>
          <p:cNvPr id="15" name="Text 11"/>
          <p:cNvSpPr/>
          <p:nvPr/>
        </p:nvSpPr>
        <p:spPr>
          <a:xfrm>
            <a:off x="657225" y="1747317"/>
            <a:ext cx="2912194" cy="715518"/>
          </a:xfrm>
          <a:prstGeom prst="rect">
            <a:avLst/>
          </a:prstGeom>
          <a:noFill/>
          <a:ln/>
          <a:effectLst>
            <a:outerShdw sx="100000" sy="100000" kx="0" ky="0" algn="bl" rotWithShape="0" blurRad="171450" dist="38100" dir="5400000">
              <a:srgbClr val="000000">
                <a:alpha val="15000"/>
              </a:srgbClr>
            </a:outerShdw>
          </a:effectLst>
        </p:spPr>
        <p:txBody>
          <a:bodyPr wrap="none" lIns="0" tIns="0" rIns="0" bIns="0" rtlCol="0" anchor="t">
            <a:normAutofit/>
          </a:bodyPr>
          <a:lstStyle/>
          <a:p>
            <a:pPr algn="l" indent="0" marL="0">
              <a:lnSpc>
                <a:spcPts val="5400"/>
              </a:lnSpc>
              <a:buNone/>
            </a:pPr>
            <a:r>
              <a:rPr lang="en-US" sz="5400" b="1" spc="675" kern="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豆闻</a:t>
            </a:r>
            <a:endParaRPr lang="en-US" sz="5400" dirty="0"/>
          </a:p>
        </p:txBody>
      </p:sp>
      <p:sp>
        <p:nvSpPr>
          <p:cNvPr id="16" name="Text 12"/>
          <p:cNvSpPr/>
          <p:nvPr/>
        </p:nvSpPr>
        <p:spPr>
          <a:xfrm>
            <a:off x="657225" y="2490267"/>
            <a:ext cx="2912194" cy="1254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00" b="1" spc="225" kern="0" dirty="0">
                <a:solidFill>
                  <a:srgbClr val="FFFFFF">
                    <a:alpha val="85000"/>
                  </a:srgbClr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DOUWEN · STORIES AS ASSETS</a:t>
            </a:r>
            <a:endParaRPr lang="en-US" sz="800" dirty="0"/>
          </a:p>
        </p:txBody>
      </p:sp>
      <p:sp>
        <p:nvSpPr>
          <p:cNvPr id="17" name="Text 13"/>
          <p:cNvSpPr/>
          <p:nvPr/>
        </p:nvSpPr>
        <p:spPr>
          <a:xfrm>
            <a:off x="657225" y="2818879"/>
            <a:ext cx="2912194" cy="47521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733"/>
              </a:lnSpc>
              <a:buNone/>
            </a:pPr>
            <a:r>
              <a:rPr lang="en-US" sz="1238" b="1" strike="sngStrike" dirty="0">
                <a:solidFill>
                  <a:srgbClr val="FFFFFF">
                    <a:alpha val="70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不是帖子</a:t>
            </a:r>
            <a:endParaRPr lang="en-US" sz="1238" dirty="0"/>
          </a:p>
          <a:p>
            <a:pPr algn="l" indent="0" marL="0">
              <a:lnSpc>
                <a:spcPts val="1733"/>
              </a:lnSpc>
              <a:buNone/>
            </a:pPr>
            <a:r>
              <a:rPr lang="en-US" sz="1238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是一份资产。</a:t>
            </a:r>
            <a:endParaRPr lang="en-US" sz="1238" dirty="0"/>
          </a:p>
        </p:txBody>
      </p:sp>
      <p:sp>
        <p:nvSpPr>
          <p:cNvPr id="18" name="Text 14"/>
          <p:cNvSpPr/>
          <p:nvPr/>
        </p:nvSpPr>
        <p:spPr>
          <a:xfrm>
            <a:off x="657225" y="3358902"/>
            <a:ext cx="2912194" cy="2931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575" b="1" dirty="0">
                <a:solidFill>
                  <a:srgbClr val="FFE9D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能写、能外链、能收钱</a:t>
            </a:r>
            <a:endParaRPr lang="en-US" sz="1575" dirty="0"/>
          </a:p>
        </p:txBody>
      </p:sp>
      <p:sp>
        <p:nvSpPr>
          <p:cNvPr id="19" name="Text 15"/>
          <p:cNvSpPr/>
          <p:nvPr/>
        </p:nvSpPr>
        <p:spPr>
          <a:xfrm>
            <a:off x="657225" y="4376105"/>
            <a:ext cx="257175" cy="257175"/>
          </a:xfrm>
          <a:prstGeom prst="roundRect">
            <a:avLst>
              <a:gd name="adj" fmla="val 37037"/>
            </a:avLst>
          </a:prstGeom>
          <a:solidFill>
            <a:srgbClr val="FFFFFF">
              <a:alpha val="22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0" name="Text 16"/>
          <p:cNvSpPr/>
          <p:nvPr/>
        </p:nvSpPr>
        <p:spPr>
          <a:xfrm>
            <a:off x="708660" y="4427540"/>
            <a:ext cx="154305" cy="15430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013" dirty="0">
                <a:solidFill>
                  <a:srgbClr val="FFFFFF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✍️</a:t>
            </a:r>
            <a:endParaRPr lang="en-US" sz="1013" dirty="0"/>
          </a:p>
        </p:txBody>
      </p:sp>
      <p:sp>
        <p:nvSpPr>
          <p:cNvPr id="21" name="Text 17"/>
          <p:cNvSpPr/>
          <p:nvPr/>
        </p:nvSpPr>
        <p:spPr>
          <a:xfrm>
            <a:off x="985838" y="4374766"/>
            <a:ext cx="2583582" cy="2598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024"/>
              </a:lnSpc>
              <a:buNone/>
            </a:pPr>
            <a:r>
              <a:rPr lang="en-US" sz="73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每篇豆闻 = 一份独立资产</a:t>
            </a:r>
            <a:endParaRPr lang="en-US" sz="731" dirty="0"/>
          </a:p>
          <a:p>
            <a:pPr algn="l" indent="0" marL="0">
              <a:lnSpc>
                <a:spcPts val="1024"/>
              </a:lnSpc>
              <a:buNone/>
            </a:pPr>
            <a:r>
              <a:rPr lang="en-US" sz="73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归创作者所有，可外链变现</a:t>
            </a:r>
            <a:endParaRPr lang="en-US" sz="731" dirty="0"/>
          </a:p>
        </p:txBody>
      </p:sp>
      <p:sp>
        <p:nvSpPr>
          <p:cNvPr id="22" name="Text 18"/>
          <p:cNvSpPr/>
          <p:nvPr/>
        </p:nvSpPr>
        <p:spPr>
          <a:xfrm>
            <a:off x="3998044" y="1261542"/>
            <a:ext cx="4717331" cy="1124359"/>
          </a:xfrm>
          <a:prstGeom prst="roundRect">
            <a:avLst>
              <a:gd name="adj" fmla="val 16943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90500" dist="57150" dir="5400000">
              <a:srgbClr val="1A2B3C">
                <a:alpha val="7000"/>
              </a:srgbClr>
            </a:outerShdw>
          </a:effectLst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3" name="Text 19"/>
          <p:cNvSpPr/>
          <p:nvPr/>
        </p:nvSpPr>
        <p:spPr>
          <a:xfrm>
            <a:off x="4205213" y="1418704"/>
            <a:ext cx="285750" cy="285750"/>
          </a:xfrm>
          <a:prstGeom prst="roundRect">
            <a:avLst>
              <a:gd name="adj" fmla="val 40000"/>
            </a:avLst>
          </a:prstGeom>
          <a:solidFill>
            <a:srgbClr val="FFE9DF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4" name="Text 20"/>
          <p:cNvSpPr/>
          <p:nvPr/>
        </p:nvSpPr>
        <p:spPr>
          <a:xfrm>
            <a:off x="4262363" y="1475854"/>
            <a:ext cx="171450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125" b="1" dirty="0">
                <a:solidFill>
                  <a:srgbClr val="FF6B35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🤖</a:t>
            </a:r>
            <a:endParaRPr lang="en-US" sz="1125" dirty="0"/>
          </a:p>
        </p:txBody>
      </p:sp>
      <p:sp>
        <p:nvSpPr>
          <p:cNvPr id="25" name="Text 21"/>
          <p:cNvSpPr/>
          <p:nvPr/>
        </p:nvSpPr>
        <p:spPr>
          <a:xfrm>
            <a:off x="4576688" y="1465138"/>
            <a:ext cx="3306998" cy="2083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125" b="1" dirty="0">
                <a:solidFill>
                  <a:srgbClr val="1A2B3C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AI</a:t>
            </a:r>
            <a:pPr algn="l" indent="0" marL="0">
              <a:buNone/>
            </a:pPr>
            <a:r>
              <a:rPr lang="en-US" sz="1125" b="1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辅助创作</a:t>
            </a:r>
            <a:endParaRPr lang="en-US" sz="1125" dirty="0"/>
          </a:p>
        </p:txBody>
      </p:sp>
      <p:sp>
        <p:nvSpPr>
          <p:cNvPr id="26" name="Text 22"/>
          <p:cNvSpPr/>
          <p:nvPr/>
        </p:nvSpPr>
        <p:spPr>
          <a:xfrm>
            <a:off x="7926549" y="1518717"/>
            <a:ext cx="617376" cy="1197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00" b="1" spc="113" kern="0" dirty="0">
                <a:solidFill>
                  <a:srgbClr val="94A3B8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FEATURE 01</a:t>
            </a:r>
            <a:endParaRPr lang="en-US" sz="800" dirty="0"/>
          </a:p>
        </p:txBody>
      </p:sp>
      <p:sp>
        <p:nvSpPr>
          <p:cNvPr id="27" name="Text 23"/>
          <p:cNvSpPr/>
          <p:nvPr/>
        </p:nvSpPr>
        <p:spPr>
          <a:xfrm>
            <a:off x="4205213" y="1790179"/>
            <a:ext cx="4338712" cy="1727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60"/>
              </a:lnSpc>
              <a:buNone/>
            </a:pPr>
            <a:r>
              <a:rPr lang="en-US" sz="788" dirty="0">
                <a:solidFill>
                  <a:srgbClr val="5A6B7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内置 </a:t>
            </a:r>
            <a:pPr algn="l" indent="0" marL="0">
              <a:lnSpc>
                <a:spcPts val="1260"/>
              </a:lnSpc>
              <a:buNone/>
            </a:pPr>
            <a:r>
              <a:rPr lang="en-US" sz="788" b="1" dirty="0">
                <a:solidFill>
                  <a:srgbClr val="1A2B3C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9</a:t>
            </a:r>
            <a:pPr algn="l" indent="0" marL="0">
              <a:lnSpc>
                <a:spcPts val="1260"/>
              </a:lnSpc>
              <a:buNone/>
            </a:pPr>
            <a:r>
              <a:rPr lang="en-US" sz="788" b="1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步向导</a:t>
            </a:r>
            <a:pPr algn="l" indent="0" marL="0">
              <a:lnSpc>
                <a:spcPts val="1260"/>
              </a:lnSpc>
              <a:buNone/>
            </a:pPr>
            <a:r>
              <a:rPr lang="en-US" sz="788" dirty="0">
                <a:solidFill>
                  <a:srgbClr val="5A6B7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，从选题、提纲到润色，</a:t>
            </a:r>
            <a:pPr algn="l" indent="0" marL="0">
              <a:lnSpc>
                <a:spcPts val="1260"/>
              </a:lnSpc>
              <a:buNone/>
            </a:pPr>
            <a:r>
              <a:rPr lang="en-US" sz="788" dirty="0">
                <a:solidFill>
                  <a:srgbClr val="5A6B7C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AI</a:t>
            </a:r>
            <a:pPr algn="l" indent="0" marL="0">
              <a:lnSpc>
                <a:spcPts val="1260"/>
              </a:lnSpc>
              <a:buNone/>
            </a:pPr>
            <a:r>
              <a:rPr lang="en-US" sz="788" dirty="0">
                <a:solidFill>
                  <a:srgbClr val="5A6B7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全程陪你写，写完就是一份可上链的内容资产。</a:t>
            </a:r>
            <a:endParaRPr lang="en-US" sz="788" dirty="0"/>
          </a:p>
        </p:txBody>
      </p:sp>
      <p:sp>
        <p:nvSpPr>
          <p:cNvPr id="28" name="Text 24"/>
          <p:cNvSpPr/>
          <p:nvPr/>
        </p:nvSpPr>
        <p:spPr>
          <a:xfrm>
            <a:off x="4182353" y="2024284"/>
            <a:ext cx="770587" cy="216027"/>
          </a:xfrm>
          <a:prstGeom prst="roundRect">
            <a:avLst>
              <a:gd name="adj" fmla="val 35273"/>
            </a:avLst>
          </a:prstGeom>
          <a:solidFill>
            <a:srgbClr val="FFE9DF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9" name="Text 25"/>
          <p:cNvSpPr/>
          <p:nvPr/>
        </p:nvSpPr>
        <p:spPr>
          <a:xfrm>
            <a:off x="4205213" y="2035857"/>
            <a:ext cx="724867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6B3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选题</a:t>
            </a:r>
            <a:endParaRPr lang="en-US" sz="700" dirty="0"/>
          </a:p>
        </p:txBody>
      </p:sp>
      <p:sp>
        <p:nvSpPr>
          <p:cNvPr id="30" name="Text 26"/>
          <p:cNvSpPr/>
          <p:nvPr/>
        </p:nvSpPr>
        <p:spPr>
          <a:xfrm>
            <a:off x="4972943" y="2078720"/>
            <a:ext cx="92869" cy="10715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→</a:t>
            </a:r>
            <a:endParaRPr lang="en-US" sz="800" dirty="0"/>
          </a:p>
        </p:txBody>
      </p:sp>
      <p:sp>
        <p:nvSpPr>
          <p:cNvPr id="31" name="Text 27"/>
          <p:cNvSpPr/>
          <p:nvPr/>
        </p:nvSpPr>
        <p:spPr>
          <a:xfrm>
            <a:off x="5085814" y="2024284"/>
            <a:ext cx="770587" cy="216027"/>
          </a:xfrm>
          <a:prstGeom prst="roundRect">
            <a:avLst>
              <a:gd name="adj" fmla="val 35273"/>
            </a:avLst>
          </a:prstGeom>
          <a:solidFill>
            <a:srgbClr val="FFE9DF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2" name="Text 28"/>
          <p:cNvSpPr/>
          <p:nvPr/>
        </p:nvSpPr>
        <p:spPr>
          <a:xfrm>
            <a:off x="5108674" y="2035857"/>
            <a:ext cx="724867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6B3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提纲</a:t>
            </a:r>
            <a:endParaRPr lang="en-US" sz="700" dirty="0"/>
          </a:p>
        </p:txBody>
      </p:sp>
      <p:sp>
        <p:nvSpPr>
          <p:cNvPr id="33" name="Text 29"/>
          <p:cNvSpPr/>
          <p:nvPr/>
        </p:nvSpPr>
        <p:spPr>
          <a:xfrm>
            <a:off x="5876404" y="2078720"/>
            <a:ext cx="92869" cy="10715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→</a:t>
            </a:r>
            <a:endParaRPr lang="en-US" sz="800" dirty="0"/>
          </a:p>
        </p:txBody>
      </p:sp>
      <p:sp>
        <p:nvSpPr>
          <p:cNvPr id="34" name="Text 30"/>
          <p:cNvSpPr/>
          <p:nvPr/>
        </p:nvSpPr>
        <p:spPr>
          <a:xfrm>
            <a:off x="5989275" y="2024284"/>
            <a:ext cx="770587" cy="216027"/>
          </a:xfrm>
          <a:prstGeom prst="roundRect">
            <a:avLst>
              <a:gd name="adj" fmla="val 35273"/>
            </a:avLst>
          </a:prstGeom>
          <a:solidFill>
            <a:srgbClr val="FFE9DF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5" name="Text 31"/>
          <p:cNvSpPr/>
          <p:nvPr/>
        </p:nvSpPr>
        <p:spPr>
          <a:xfrm>
            <a:off x="6012135" y="2035857"/>
            <a:ext cx="724867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6B3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初稿</a:t>
            </a:r>
            <a:endParaRPr lang="en-US" sz="700" dirty="0"/>
          </a:p>
        </p:txBody>
      </p:sp>
      <p:sp>
        <p:nvSpPr>
          <p:cNvPr id="36" name="Text 32"/>
          <p:cNvSpPr/>
          <p:nvPr/>
        </p:nvSpPr>
        <p:spPr>
          <a:xfrm>
            <a:off x="6779865" y="2078720"/>
            <a:ext cx="92869" cy="10715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→</a:t>
            </a:r>
            <a:endParaRPr lang="en-US" sz="800" dirty="0"/>
          </a:p>
        </p:txBody>
      </p:sp>
      <p:sp>
        <p:nvSpPr>
          <p:cNvPr id="37" name="Text 33"/>
          <p:cNvSpPr/>
          <p:nvPr/>
        </p:nvSpPr>
        <p:spPr>
          <a:xfrm>
            <a:off x="6892736" y="2024284"/>
            <a:ext cx="770587" cy="216027"/>
          </a:xfrm>
          <a:prstGeom prst="roundRect">
            <a:avLst>
              <a:gd name="adj" fmla="val 35273"/>
            </a:avLst>
          </a:prstGeom>
          <a:solidFill>
            <a:srgbClr val="FFE9DF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8" name="Text 34"/>
          <p:cNvSpPr/>
          <p:nvPr/>
        </p:nvSpPr>
        <p:spPr>
          <a:xfrm>
            <a:off x="6915596" y="2035857"/>
            <a:ext cx="724867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6B3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润色</a:t>
            </a:r>
            <a:endParaRPr lang="en-US" sz="700" dirty="0"/>
          </a:p>
        </p:txBody>
      </p:sp>
      <p:sp>
        <p:nvSpPr>
          <p:cNvPr id="39" name="Text 35"/>
          <p:cNvSpPr/>
          <p:nvPr/>
        </p:nvSpPr>
        <p:spPr>
          <a:xfrm>
            <a:off x="7683326" y="2078720"/>
            <a:ext cx="92869" cy="10715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→</a:t>
            </a:r>
            <a:endParaRPr lang="en-US" sz="800" dirty="0"/>
          </a:p>
        </p:txBody>
      </p:sp>
      <p:sp>
        <p:nvSpPr>
          <p:cNvPr id="40" name="Text 36"/>
          <p:cNvSpPr/>
          <p:nvPr/>
        </p:nvSpPr>
        <p:spPr>
          <a:xfrm>
            <a:off x="7796198" y="2024284"/>
            <a:ext cx="770587" cy="216027"/>
          </a:xfrm>
          <a:prstGeom prst="roundRect">
            <a:avLst>
              <a:gd name="adj" fmla="val 35273"/>
            </a:avLst>
          </a:prstGeom>
          <a:solidFill>
            <a:srgbClr val="FFE9DF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1" name="Text 37"/>
          <p:cNvSpPr/>
          <p:nvPr/>
        </p:nvSpPr>
        <p:spPr>
          <a:xfrm>
            <a:off x="7819058" y="2035857"/>
            <a:ext cx="724867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6B3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发布</a:t>
            </a:r>
            <a:endParaRPr lang="en-US" sz="700" dirty="0"/>
          </a:p>
        </p:txBody>
      </p:sp>
      <p:sp>
        <p:nvSpPr>
          <p:cNvPr id="42" name="Text 38"/>
          <p:cNvSpPr/>
          <p:nvPr/>
        </p:nvSpPr>
        <p:spPr>
          <a:xfrm>
            <a:off x="3998044" y="2514488"/>
            <a:ext cx="4717331" cy="1124359"/>
          </a:xfrm>
          <a:prstGeom prst="roundRect">
            <a:avLst>
              <a:gd name="adj" fmla="val 16943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90500" dist="57150" dir="5400000">
              <a:srgbClr val="1A2B3C">
                <a:alpha val="7000"/>
              </a:srgbClr>
            </a:outerShdw>
          </a:effectLst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3" name="Text 39"/>
          <p:cNvSpPr/>
          <p:nvPr/>
        </p:nvSpPr>
        <p:spPr>
          <a:xfrm>
            <a:off x="4205213" y="2671651"/>
            <a:ext cx="285750" cy="285750"/>
          </a:xfrm>
          <a:prstGeom prst="roundRect">
            <a:avLst>
              <a:gd name="adj" fmla="val 40000"/>
            </a:avLst>
          </a:prstGeom>
          <a:solidFill>
            <a:srgbClr val="E6F9F1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4" name="Text 40"/>
          <p:cNvSpPr/>
          <p:nvPr/>
        </p:nvSpPr>
        <p:spPr>
          <a:xfrm>
            <a:off x="4262363" y="2728801"/>
            <a:ext cx="171450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125" b="1" dirty="0">
                <a:solidFill>
                  <a:srgbClr val="00B96B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🔗</a:t>
            </a:r>
            <a:endParaRPr lang="en-US" sz="1125" dirty="0"/>
          </a:p>
        </p:txBody>
      </p:sp>
      <p:sp>
        <p:nvSpPr>
          <p:cNvPr id="45" name="Text 41"/>
          <p:cNvSpPr/>
          <p:nvPr/>
        </p:nvSpPr>
        <p:spPr>
          <a:xfrm>
            <a:off x="4576688" y="2718085"/>
            <a:ext cx="3306998" cy="2083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125" b="1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外链变现</a:t>
            </a:r>
            <a:endParaRPr lang="en-US" sz="1125" dirty="0"/>
          </a:p>
        </p:txBody>
      </p:sp>
      <p:sp>
        <p:nvSpPr>
          <p:cNvPr id="46" name="Text 42"/>
          <p:cNvSpPr/>
          <p:nvPr/>
        </p:nvSpPr>
        <p:spPr>
          <a:xfrm>
            <a:off x="7926549" y="2771663"/>
            <a:ext cx="617376" cy="1197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00" b="1" spc="113" kern="0" dirty="0">
                <a:solidFill>
                  <a:srgbClr val="94A3B8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FEATURE 02</a:t>
            </a:r>
            <a:endParaRPr lang="en-US" sz="800" dirty="0"/>
          </a:p>
        </p:txBody>
      </p:sp>
      <p:sp>
        <p:nvSpPr>
          <p:cNvPr id="47" name="Text 43"/>
          <p:cNvSpPr/>
          <p:nvPr/>
        </p:nvSpPr>
        <p:spPr>
          <a:xfrm>
            <a:off x="4205213" y="3043126"/>
            <a:ext cx="4338712" cy="1727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60"/>
              </a:lnSpc>
              <a:buNone/>
            </a:pPr>
            <a:r>
              <a:rPr lang="en-US" sz="788" dirty="0">
                <a:solidFill>
                  <a:srgbClr val="5A6B7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豆闻可开放外链，别人外链你的内容 → </a:t>
            </a:r>
            <a:pPr algn="l" indent="0" marL="0">
              <a:lnSpc>
                <a:spcPts val="1260"/>
              </a:lnSpc>
              <a:buNone/>
            </a:pPr>
            <a:r>
              <a:rPr lang="en-US" sz="788" b="1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你收钱</a:t>
            </a:r>
            <a:pPr algn="l" indent="0" marL="0">
              <a:lnSpc>
                <a:spcPts val="1260"/>
              </a:lnSpc>
              <a:buNone/>
            </a:pPr>
            <a:r>
              <a:rPr lang="en-US" sz="788" dirty="0">
                <a:solidFill>
                  <a:srgbClr val="5A6B7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。三种收费方式自由组合。</a:t>
            </a:r>
            <a:endParaRPr lang="en-US" sz="788" dirty="0"/>
          </a:p>
        </p:txBody>
      </p:sp>
      <p:sp>
        <p:nvSpPr>
          <p:cNvPr id="48" name="Text 44"/>
          <p:cNvSpPr/>
          <p:nvPr/>
        </p:nvSpPr>
        <p:spPr>
          <a:xfrm>
            <a:off x="4182353" y="3277231"/>
            <a:ext cx="1414083" cy="216027"/>
          </a:xfrm>
          <a:prstGeom prst="roundRect">
            <a:avLst>
              <a:gd name="adj" fmla="val 35273"/>
            </a:avLst>
          </a:prstGeom>
          <a:solidFill>
            <a:srgbClr val="E6F9F1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9" name="Text 45"/>
          <p:cNvSpPr/>
          <p:nvPr/>
        </p:nvSpPr>
        <p:spPr>
          <a:xfrm>
            <a:off x="4205213" y="3288804"/>
            <a:ext cx="1368363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00945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免费</a:t>
            </a:r>
            <a:endParaRPr lang="en-US" sz="700" dirty="0"/>
          </a:p>
        </p:txBody>
      </p:sp>
      <p:sp>
        <p:nvSpPr>
          <p:cNvPr id="50" name="Text 46"/>
          <p:cNvSpPr/>
          <p:nvPr/>
        </p:nvSpPr>
        <p:spPr>
          <a:xfrm>
            <a:off x="5616439" y="3331666"/>
            <a:ext cx="91440" cy="1266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·</a:t>
            </a:r>
            <a:endParaRPr lang="en-US" sz="800" dirty="0"/>
          </a:p>
        </p:txBody>
      </p:sp>
      <p:sp>
        <p:nvSpPr>
          <p:cNvPr id="51" name="Text 47"/>
          <p:cNvSpPr/>
          <p:nvPr/>
        </p:nvSpPr>
        <p:spPr>
          <a:xfrm>
            <a:off x="5667472" y="3277231"/>
            <a:ext cx="1414195" cy="216027"/>
          </a:xfrm>
          <a:prstGeom prst="roundRect">
            <a:avLst>
              <a:gd name="adj" fmla="val 35273"/>
            </a:avLst>
          </a:prstGeom>
          <a:solidFill>
            <a:srgbClr val="E6F9F1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2" name="Text 48"/>
          <p:cNvSpPr/>
          <p:nvPr/>
        </p:nvSpPr>
        <p:spPr>
          <a:xfrm>
            <a:off x="5690332" y="3288804"/>
            <a:ext cx="1368475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00945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按点击</a:t>
            </a:r>
            <a:endParaRPr lang="en-US" sz="700" dirty="0"/>
          </a:p>
        </p:txBody>
      </p:sp>
      <p:sp>
        <p:nvSpPr>
          <p:cNvPr id="53" name="Text 49"/>
          <p:cNvSpPr/>
          <p:nvPr/>
        </p:nvSpPr>
        <p:spPr>
          <a:xfrm>
            <a:off x="7101669" y="3331666"/>
            <a:ext cx="91440" cy="1266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·</a:t>
            </a:r>
            <a:endParaRPr lang="en-US" sz="800" dirty="0"/>
          </a:p>
        </p:txBody>
      </p:sp>
      <p:sp>
        <p:nvSpPr>
          <p:cNvPr id="54" name="Text 50"/>
          <p:cNvSpPr/>
          <p:nvPr/>
        </p:nvSpPr>
        <p:spPr>
          <a:xfrm>
            <a:off x="7152702" y="3277231"/>
            <a:ext cx="1414083" cy="216027"/>
          </a:xfrm>
          <a:prstGeom prst="roundRect">
            <a:avLst>
              <a:gd name="adj" fmla="val 35273"/>
            </a:avLst>
          </a:prstGeom>
          <a:solidFill>
            <a:srgbClr val="E6F9F1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5" name="Text 51"/>
          <p:cNvSpPr/>
          <p:nvPr/>
        </p:nvSpPr>
        <p:spPr>
          <a:xfrm>
            <a:off x="7175562" y="3288804"/>
            <a:ext cx="1368363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00945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按交易额提成</a:t>
            </a:r>
            <a:endParaRPr lang="en-US" sz="700" dirty="0"/>
          </a:p>
        </p:txBody>
      </p:sp>
      <p:sp>
        <p:nvSpPr>
          <p:cNvPr id="56" name="Text 52"/>
          <p:cNvSpPr/>
          <p:nvPr/>
        </p:nvSpPr>
        <p:spPr>
          <a:xfrm>
            <a:off x="3998044" y="3767435"/>
            <a:ext cx="4717331" cy="1124359"/>
          </a:xfrm>
          <a:prstGeom prst="roundRect">
            <a:avLst>
              <a:gd name="adj" fmla="val 16943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90500" dist="57150" dir="5400000">
              <a:srgbClr val="1A2B3C">
                <a:alpha val="7000"/>
              </a:srgbClr>
            </a:outerShdw>
          </a:effectLst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7" name="Text 53"/>
          <p:cNvSpPr/>
          <p:nvPr/>
        </p:nvSpPr>
        <p:spPr>
          <a:xfrm>
            <a:off x="4205213" y="3924598"/>
            <a:ext cx="285750" cy="285750"/>
          </a:xfrm>
          <a:prstGeom prst="roundRect">
            <a:avLst>
              <a:gd name="adj" fmla="val 40000"/>
            </a:avLst>
          </a:prstGeom>
          <a:solidFill>
            <a:srgbClr val="FFF6E0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8" name="Text 54"/>
          <p:cNvSpPr/>
          <p:nvPr/>
        </p:nvSpPr>
        <p:spPr>
          <a:xfrm>
            <a:off x="4262363" y="3981748"/>
            <a:ext cx="171450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125" b="1" dirty="0">
                <a:solidFill>
                  <a:srgbClr val="B5790F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💎</a:t>
            </a:r>
            <a:endParaRPr lang="en-US" sz="1125" dirty="0"/>
          </a:p>
        </p:txBody>
      </p:sp>
      <p:sp>
        <p:nvSpPr>
          <p:cNvPr id="59" name="Text 55"/>
          <p:cNvSpPr/>
          <p:nvPr/>
        </p:nvSpPr>
        <p:spPr>
          <a:xfrm>
            <a:off x="4576688" y="3971032"/>
            <a:ext cx="3306998" cy="2083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125" b="1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资产沉淀</a:t>
            </a:r>
            <a:endParaRPr lang="en-US" sz="1125" dirty="0"/>
          </a:p>
        </p:txBody>
      </p:sp>
      <p:sp>
        <p:nvSpPr>
          <p:cNvPr id="60" name="Text 56"/>
          <p:cNvSpPr/>
          <p:nvPr/>
        </p:nvSpPr>
        <p:spPr>
          <a:xfrm>
            <a:off x="7926549" y="4024610"/>
            <a:ext cx="617376" cy="1197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00" b="1" spc="113" kern="0" dirty="0">
                <a:solidFill>
                  <a:srgbClr val="94A3B8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FEATURE 03</a:t>
            </a:r>
            <a:endParaRPr lang="en-US" sz="800" dirty="0"/>
          </a:p>
        </p:txBody>
      </p:sp>
      <p:sp>
        <p:nvSpPr>
          <p:cNvPr id="61" name="Text 57"/>
          <p:cNvSpPr/>
          <p:nvPr/>
        </p:nvSpPr>
        <p:spPr>
          <a:xfrm>
            <a:off x="4205213" y="4296073"/>
            <a:ext cx="4338712" cy="1727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60"/>
              </a:lnSpc>
              <a:buNone/>
            </a:pPr>
            <a:r>
              <a:rPr lang="en-US" sz="788" dirty="0">
                <a:solidFill>
                  <a:srgbClr val="5A6B7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每篇豆闻自带 </a:t>
            </a:r>
            <a:pPr algn="l" indent="0" marL="0">
              <a:lnSpc>
                <a:spcPts val="1260"/>
              </a:lnSpc>
              <a:buNone/>
            </a:pPr>
            <a:r>
              <a:rPr lang="en-US" sz="788" b="1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行为记录与收益轨迹</a:t>
            </a:r>
            <a:pPr algn="l" indent="0" marL="0">
              <a:lnSpc>
                <a:spcPts val="1260"/>
              </a:lnSpc>
              <a:buNone/>
            </a:pPr>
            <a:r>
              <a:rPr lang="en-US" sz="788" dirty="0">
                <a:solidFill>
                  <a:srgbClr val="5A6B7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，从写作到分配全程留痕，越写越值钱。</a:t>
            </a:r>
            <a:endParaRPr lang="en-US" sz="788" dirty="0"/>
          </a:p>
        </p:txBody>
      </p:sp>
      <p:sp>
        <p:nvSpPr>
          <p:cNvPr id="62" name="Text 58"/>
          <p:cNvSpPr/>
          <p:nvPr/>
        </p:nvSpPr>
        <p:spPr>
          <a:xfrm>
            <a:off x="4182353" y="4530178"/>
            <a:ext cx="1372895" cy="216027"/>
          </a:xfrm>
          <a:prstGeom prst="roundRect">
            <a:avLst>
              <a:gd name="adj" fmla="val 35273"/>
            </a:avLst>
          </a:prstGeom>
          <a:solidFill>
            <a:srgbClr val="FFF6E0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3" name="Text 59"/>
          <p:cNvSpPr/>
          <p:nvPr/>
        </p:nvSpPr>
        <p:spPr>
          <a:xfrm>
            <a:off x="4205213" y="4541751"/>
            <a:ext cx="1327175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B5790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写作行为</a:t>
            </a:r>
            <a:endParaRPr lang="en-US" sz="700" dirty="0"/>
          </a:p>
        </p:txBody>
      </p:sp>
      <p:sp>
        <p:nvSpPr>
          <p:cNvPr id="64" name="Text 60"/>
          <p:cNvSpPr/>
          <p:nvPr/>
        </p:nvSpPr>
        <p:spPr>
          <a:xfrm>
            <a:off x="5575250" y="4584613"/>
            <a:ext cx="92869" cy="10715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→</a:t>
            </a:r>
            <a:endParaRPr lang="en-US" sz="800" dirty="0"/>
          </a:p>
        </p:txBody>
      </p:sp>
      <p:sp>
        <p:nvSpPr>
          <p:cNvPr id="65" name="Text 61"/>
          <p:cNvSpPr/>
          <p:nvPr/>
        </p:nvSpPr>
        <p:spPr>
          <a:xfrm>
            <a:off x="5688122" y="4530178"/>
            <a:ext cx="1372895" cy="216027"/>
          </a:xfrm>
          <a:prstGeom prst="roundRect">
            <a:avLst>
              <a:gd name="adj" fmla="val 35273"/>
            </a:avLst>
          </a:prstGeom>
          <a:solidFill>
            <a:srgbClr val="FFF6E0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6" name="Text 62"/>
          <p:cNvSpPr/>
          <p:nvPr/>
        </p:nvSpPr>
        <p:spPr>
          <a:xfrm>
            <a:off x="5710982" y="4541751"/>
            <a:ext cx="1327175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B5790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外链收益</a:t>
            </a:r>
            <a:endParaRPr lang="en-US" sz="700" dirty="0"/>
          </a:p>
        </p:txBody>
      </p:sp>
      <p:sp>
        <p:nvSpPr>
          <p:cNvPr id="67" name="Text 63"/>
          <p:cNvSpPr/>
          <p:nvPr/>
        </p:nvSpPr>
        <p:spPr>
          <a:xfrm>
            <a:off x="7081019" y="4584613"/>
            <a:ext cx="92869" cy="10715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→</a:t>
            </a:r>
            <a:endParaRPr lang="en-US" sz="800" dirty="0"/>
          </a:p>
        </p:txBody>
      </p:sp>
      <p:sp>
        <p:nvSpPr>
          <p:cNvPr id="68" name="Text 64"/>
          <p:cNvSpPr/>
          <p:nvPr/>
        </p:nvSpPr>
        <p:spPr>
          <a:xfrm>
            <a:off x="7193890" y="4530178"/>
            <a:ext cx="1372895" cy="216027"/>
          </a:xfrm>
          <a:prstGeom prst="roundRect">
            <a:avLst>
              <a:gd name="adj" fmla="val 35273"/>
            </a:avLst>
          </a:prstGeom>
          <a:solidFill>
            <a:srgbClr val="FFF6E0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9" name="Text 65"/>
          <p:cNvSpPr/>
          <p:nvPr/>
        </p:nvSpPr>
        <p:spPr>
          <a:xfrm>
            <a:off x="7216750" y="4541751"/>
            <a:ext cx="1327175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B5790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永久资产</a:t>
            </a:r>
            <a:endParaRPr lang="en-US" sz="700" dirty="0"/>
          </a:p>
        </p:txBody>
      </p:sp>
      <p:sp>
        <p:nvSpPr>
          <p:cNvPr id="70" name="Text 66"/>
          <p:cNvSpPr/>
          <p:nvPr/>
        </p:nvSpPr>
        <p:spPr>
          <a:xfrm>
            <a:off x="428625" y="4843463"/>
            <a:ext cx="7938381" cy="1388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731" spc="56" kern="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领咖网 · </a:t>
            </a:r>
            <a:pPr algn="l" indent="0" marL="0">
              <a:buNone/>
            </a:pPr>
            <a:r>
              <a:rPr lang="en-US" sz="731" spc="56" kern="0" dirty="0">
                <a:solidFill>
                  <a:srgbClr val="94A3B8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Lingka</a:t>
            </a:r>
            <a:pPr algn="l" indent="0" marL="0">
              <a:buNone/>
            </a:pPr>
            <a:r>
              <a:rPr lang="en-US" sz="731" spc="56" kern="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</a:t>
            </a:r>
            <a:pPr algn="l" indent="0" marL="0">
              <a:buNone/>
            </a:pPr>
            <a:r>
              <a:rPr lang="en-US" sz="731" spc="56" kern="0" dirty="0">
                <a:solidFill>
                  <a:srgbClr val="94A3B8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Network</a:t>
            </a:r>
            <a:endParaRPr lang="en-US" sz="731" dirty="0"/>
          </a:p>
        </p:txBody>
      </p:sp>
      <p:sp>
        <p:nvSpPr>
          <p:cNvPr id="71" name="Text 67"/>
          <p:cNvSpPr/>
          <p:nvPr/>
        </p:nvSpPr>
        <p:spPr>
          <a:xfrm>
            <a:off x="8381293" y="4843463"/>
            <a:ext cx="477842" cy="1519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00" spc="56" kern="0" dirty="0">
                <a:solidFill>
                  <a:srgbClr val="94A3B8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12 / 24</a:t>
            </a:r>
            <a:endParaRPr lang="en-US" sz="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28625" y="-714375"/>
            <a:ext cx="1857375" cy="1857375"/>
          </a:xfrm>
          <a:prstGeom prst="ellipse">
            <a:avLst/>
          </a:prstGeom>
          <a:solidFill>
            <a:srgbClr val="00B96B">
              <a:alpha val="14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" name="Shape 1"/>
          <p:cNvSpPr/>
          <p:nvPr/>
        </p:nvSpPr>
        <p:spPr>
          <a:xfrm>
            <a:off x="428625" y="1261542"/>
            <a:ext cx="2676451" cy="0"/>
          </a:xfrm>
          <a:prstGeom prst="line">
            <a:avLst/>
          </a:prstGeom>
          <a:noFill/>
          <a:ln w="28575">
            <a:solidFill>
              <a:srgbClr val="00B96B"/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3233663" y="1261542"/>
            <a:ext cx="2676562" cy="0"/>
          </a:xfrm>
          <a:prstGeom prst="line">
            <a:avLst/>
          </a:prstGeom>
          <a:noFill/>
          <a:ln w="28575">
            <a:solidFill>
              <a:srgbClr val="FF6B35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6038813" y="1261542"/>
            <a:ext cx="2676451" cy="0"/>
          </a:xfrm>
          <a:prstGeom prst="line">
            <a:avLst/>
          </a:prstGeom>
          <a:noFill/>
          <a:ln w="28575">
            <a:solidFill>
              <a:srgbClr val="FFB930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405765" y="344386"/>
            <a:ext cx="1053658" cy="254203"/>
          </a:xfrm>
          <a:prstGeom prst="roundRect">
            <a:avLst>
              <a:gd name="adj" fmla="val 3743258"/>
            </a:avLst>
          </a:prstGeom>
          <a:solidFill>
            <a:srgbClr val="E6F9F1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8" name="Text 5"/>
          <p:cNvSpPr/>
          <p:nvPr/>
        </p:nvSpPr>
        <p:spPr>
          <a:xfrm>
            <a:off x="428625" y="357188"/>
            <a:ext cx="1007938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800" spc="56" kern="0" dirty="0">
                <a:solidFill>
                  <a:srgbClr val="009456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FEATURE · 02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428625" y="671513"/>
            <a:ext cx="4011361" cy="3903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46"/>
              </a:lnSpc>
              <a:buNone/>
            </a:pPr>
            <a:r>
              <a:rPr lang="en-US" sz="2588" b="1" spc="-56" kern="0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 — </a:t>
            </a:r>
            <a:pPr algn="l" indent="0" marL="0">
              <a:lnSpc>
                <a:spcPts val="2846"/>
              </a:lnSpc>
              <a:buNone/>
            </a:pPr>
            <a:r>
              <a:rPr lang="en-US" sz="2588" b="1" spc="-56" kern="0" dirty="0">
                <a:solidFill>
                  <a:srgbClr val="00B96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溯源 + 绿值</a:t>
            </a:r>
            <a:pPr algn="l" indent="0" marL="0">
              <a:lnSpc>
                <a:spcPts val="2846"/>
              </a:lnSpc>
              <a:buNone/>
            </a:pPr>
            <a:r>
              <a:rPr lang="en-US" sz="2588" b="1" spc="-56" kern="0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双维度</a:t>
            </a:r>
            <a:endParaRPr lang="en-US" sz="2588" dirty="0"/>
          </a:p>
        </p:txBody>
      </p:sp>
      <p:sp>
        <p:nvSpPr>
          <p:cNvPr id="10" name="Text 7"/>
          <p:cNvSpPr/>
          <p:nvPr/>
        </p:nvSpPr>
        <p:spPr>
          <a:xfrm>
            <a:off x="8309409" y="918642"/>
            <a:ext cx="609203" cy="1254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00" spc="113" kern="0" dirty="0">
                <a:solidFill>
                  <a:srgbClr val="94A3B8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13 / 24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428625" y="1247254"/>
            <a:ext cx="2676451" cy="742950"/>
          </a:xfrm>
          <a:prstGeom prst="roundRect">
            <a:avLst>
              <a:gd name="adj" fmla="val 23077"/>
            </a:avLst>
          </a:prstGeom>
          <a:solidFill>
            <a:srgbClr val="FFFFFF"/>
          </a:solidFill>
          <a:ln/>
          <a:effectLst>
            <a:outerShdw sx="100000" sy="100000" kx="0" ky="0" algn="bl" rotWithShape="0" blurRad="209550" dist="57150" dir="5400000">
              <a:srgbClr val="1A2B3C">
                <a:alpha val="8000"/>
              </a:srgbClr>
            </a:outerShdw>
          </a:effectLst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2" name="Text 9"/>
          <p:cNvSpPr/>
          <p:nvPr/>
        </p:nvSpPr>
        <p:spPr>
          <a:xfrm>
            <a:off x="585788" y="1432992"/>
            <a:ext cx="400050" cy="400050"/>
          </a:xfrm>
          <a:prstGeom prst="roundRect">
            <a:avLst>
              <a:gd name="adj" fmla="val 38095"/>
            </a:avLst>
          </a:prstGeom>
          <a:solidFill>
            <a:srgbClr val="E6F9F1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3" name="Text 10"/>
          <p:cNvSpPr/>
          <p:nvPr/>
        </p:nvSpPr>
        <p:spPr>
          <a:xfrm>
            <a:off x="657225" y="1504429"/>
            <a:ext cx="257175" cy="25717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688" dirty="0">
                <a:solidFill>
                  <a:srgbClr val="00B96B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📦</a:t>
            </a:r>
            <a:endParaRPr lang="en-US" sz="1688" dirty="0"/>
          </a:p>
        </p:txBody>
      </p:sp>
      <p:sp>
        <p:nvSpPr>
          <p:cNvPr id="14" name="Text 11"/>
          <p:cNvSpPr/>
          <p:nvPr/>
        </p:nvSpPr>
        <p:spPr>
          <a:xfrm>
            <a:off x="1100138" y="1490142"/>
            <a:ext cx="1438403" cy="17259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13" b="1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实物产品</a:t>
            </a:r>
            <a:endParaRPr lang="en-US" sz="1013" dirty="0"/>
          </a:p>
        </p:txBody>
      </p:sp>
      <p:sp>
        <p:nvSpPr>
          <p:cNvPr id="15" name="Text 12"/>
          <p:cNvSpPr/>
          <p:nvPr/>
        </p:nvSpPr>
        <p:spPr>
          <a:xfrm>
            <a:off x="1100138" y="1690167"/>
            <a:ext cx="1194990" cy="1197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00" b="1" spc="113" kern="0" dirty="0">
                <a:solidFill>
                  <a:srgbClr val="94A3B8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PHYSICAL GOODS</a:t>
            </a:r>
            <a:endParaRPr lang="en-US" sz="800" dirty="0"/>
          </a:p>
        </p:txBody>
      </p:sp>
      <p:sp>
        <p:nvSpPr>
          <p:cNvPr id="16" name="Text 13"/>
          <p:cNvSpPr/>
          <p:nvPr/>
        </p:nvSpPr>
        <p:spPr>
          <a:xfrm>
            <a:off x="3233663" y="1247254"/>
            <a:ext cx="2676562" cy="742950"/>
          </a:xfrm>
          <a:prstGeom prst="roundRect">
            <a:avLst>
              <a:gd name="adj" fmla="val 23077"/>
            </a:avLst>
          </a:prstGeom>
          <a:solidFill>
            <a:srgbClr val="FFFFFF"/>
          </a:solidFill>
          <a:ln/>
          <a:effectLst>
            <a:outerShdw sx="100000" sy="100000" kx="0" ky="0" algn="bl" rotWithShape="0" blurRad="209550" dist="57150" dir="5400000">
              <a:srgbClr val="1A2B3C">
                <a:alpha val="8000"/>
              </a:srgbClr>
            </a:outerShdw>
          </a:effectLst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7" name="Text 14"/>
          <p:cNvSpPr/>
          <p:nvPr/>
        </p:nvSpPr>
        <p:spPr>
          <a:xfrm>
            <a:off x="3390826" y="1432992"/>
            <a:ext cx="400050" cy="400050"/>
          </a:xfrm>
          <a:prstGeom prst="roundRect">
            <a:avLst>
              <a:gd name="adj" fmla="val 38095"/>
            </a:avLst>
          </a:prstGeom>
          <a:solidFill>
            <a:srgbClr val="FFE9DF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8" name="Text 15"/>
          <p:cNvSpPr/>
          <p:nvPr/>
        </p:nvSpPr>
        <p:spPr>
          <a:xfrm>
            <a:off x="3462263" y="1504429"/>
            <a:ext cx="257175" cy="25717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688" dirty="0">
                <a:solidFill>
                  <a:srgbClr val="FF6B35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🛎️</a:t>
            </a:r>
            <a:endParaRPr lang="en-US" sz="1688" dirty="0"/>
          </a:p>
        </p:txBody>
      </p:sp>
      <p:sp>
        <p:nvSpPr>
          <p:cNvPr id="19" name="Text 16"/>
          <p:cNvSpPr/>
          <p:nvPr/>
        </p:nvSpPr>
        <p:spPr>
          <a:xfrm>
            <a:off x="3905176" y="1490142"/>
            <a:ext cx="812673" cy="17259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13" b="1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服务产品</a:t>
            </a:r>
            <a:endParaRPr lang="en-US" sz="1013" dirty="0"/>
          </a:p>
        </p:txBody>
      </p:sp>
      <p:sp>
        <p:nvSpPr>
          <p:cNvPr id="20" name="Text 17"/>
          <p:cNvSpPr/>
          <p:nvPr/>
        </p:nvSpPr>
        <p:spPr>
          <a:xfrm>
            <a:off x="3905176" y="1690167"/>
            <a:ext cx="730698" cy="1197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00" b="1" spc="113" kern="0" dirty="0">
                <a:solidFill>
                  <a:srgbClr val="94A3B8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SERVICE</a:t>
            </a:r>
            <a:endParaRPr lang="en-US" sz="800" dirty="0"/>
          </a:p>
        </p:txBody>
      </p:sp>
      <p:sp>
        <p:nvSpPr>
          <p:cNvPr id="21" name="Text 18"/>
          <p:cNvSpPr/>
          <p:nvPr/>
        </p:nvSpPr>
        <p:spPr>
          <a:xfrm>
            <a:off x="6038813" y="1247254"/>
            <a:ext cx="2676451" cy="742950"/>
          </a:xfrm>
          <a:prstGeom prst="roundRect">
            <a:avLst>
              <a:gd name="adj" fmla="val 23077"/>
            </a:avLst>
          </a:prstGeom>
          <a:solidFill>
            <a:srgbClr val="FFFFFF"/>
          </a:solidFill>
          <a:ln/>
          <a:effectLst>
            <a:outerShdw sx="100000" sy="100000" kx="0" ky="0" algn="bl" rotWithShape="0" blurRad="209550" dist="57150" dir="5400000">
              <a:srgbClr val="1A2B3C">
                <a:alpha val="8000"/>
              </a:srgbClr>
            </a:outerShdw>
          </a:effectLst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2" name="Text 19"/>
          <p:cNvSpPr/>
          <p:nvPr/>
        </p:nvSpPr>
        <p:spPr>
          <a:xfrm>
            <a:off x="6195975" y="1432992"/>
            <a:ext cx="400050" cy="400050"/>
          </a:xfrm>
          <a:prstGeom prst="roundRect">
            <a:avLst>
              <a:gd name="adj" fmla="val 38095"/>
            </a:avLst>
          </a:prstGeom>
          <a:solidFill>
            <a:srgbClr val="FFF6E0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3" name="Text 20"/>
          <p:cNvSpPr/>
          <p:nvPr/>
        </p:nvSpPr>
        <p:spPr>
          <a:xfrm>
            <a:off x="6267413" y="1504429"/>
            <a:ext cx="257175" cy="25717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688" dirty="0">
                <a:solidFill>
                  <a:srgbClr val="B5790F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🏢</a:t>
            </a:r>
            <a:endParaRPr lang="en-US" sz="1688" dirty="0"/>
          </a:p>
        </p:txBody>
      </p:sp>
      <p:sp>
        <p:nvSpPr>
          <p:cNvPr id="24" name="Text 21"/>
          <p:cNvSpPr/>
          <p:nvPr/>
        </p:nvSpPr>
        <p:spPr>
          <a:xfrm>
            <a:off x="6710325" y="1490142"/>
            <a:ext cx="812673" cy="17259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13" b="1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空间产品</a:t>
            </a:r>
            <a:endParaRPr lang="en-US" sz="1013" dirty="0"/>
          </a:p>
        </p:txBody>
      </p:sp>
      <p:sp>
        <p:nvSpPr>
          <p:cNvPr id="25" name="Text 22"/>
          <p:cNvSpPr/>
          <p:nvPr/>
        </p:nvSpPr>
        <p:spPr>
          <a:xfrm>
            <a:off x="6710325" y="1690167"/>
            <a:ext cx="822960" cy="1197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00" b="1" spc="113" kern="0" dirty="0">
                <a:solidFill>
                  <a:srgbClr val="94A3B8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SPACE</a:t>
            </a:r>
            <a:endParaRPr lang="en-US" sz="800" dirty="0"/>
          </a:p>
        </p:txBody>
      </p:sp>
      <p:pic>
        <p:nvPicPr>
          <p:cNvPr id="2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625" y="2175942"/>
            <a:ext cx="4057650" cy="2286000"/>
          </a:xfrm>
          <a:prstGeom prst="rect">
            <a:avLst/>
          </a:prstGeom>
        </p:spPr>
      </p:pic>
      <p:sp>
        <p:nvSpPr>
          <p:cNvPr id="27" name="Text 23"/>
          <p:cNvSpPr/>
          <p:nvPr/>
        </p:nvSpPr>
        <p:spPr>
          <a:xfrm>
            <a:off x="3494432" y="2324532"/>
            <a:ext cx="857540" cy="160020"/>
          </a:xfrm>
          <a:prstGeom prst="roundRect">
            <a:avLst>
              <a:gd name="adj" fmla="val 5946429"/>
            </a:avLst>
          </a:prstGeom>
          <a:solidFill>
            <a:srgbClr val="FFFFFF">
              <a:alpha val="25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8" name="Text 24"/>
          <p:cNvSpPr/>
          <p:nvPr/>
        </p:nvSpPr>
        <p:spPr>
          <a:xfrm>
            <a:off x="3474430" y="2333104"/>
            <a:ext cx="811820" cy="14287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800" b="1" spc="56" kern="0" dirty="0">
                <a:solidFill>
                  <a:srgbClr val="FFFFFF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DIMENSION 01</a:t>
            </a:r>
            <a:endParaRPr lang="en-US" sz="800" dirty="0"/>
          </a:p>
        </p:txBody>
      </p:sp>
      <p:sp>
        <p:nvSpPr>
          <p:cNvPr id="29" name="Text 25"/>
          <p:cNvSpPr/>
          <p:nvPr/>
        </p:nvSpPr>
        <p:spPr>
          <a:xfrm>
            <a:off x="628650" y="2386682"/>
            <a:ext cx="357188" cy="357188"/>
          </a:xfrm>
          <a:prstGeom prst="roundRect">
            <a:avLst>
              <a:gd name="adj" fmla="val 37333"/>
            </a:avLst>
          </a:prstGeom>
          <a:solidFill>
            <a:srgbClr val="FFFFFF">
              <a:alpha val="22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0" name="Text 26"/>
          <p:cNvSpPr/>
          <p:nvPr/>
        </p:nvSpPr>
        <p:spPr>
          <a:xfrm>
            <a:off x="695801" y="2453833"/>
            <a:ext cx="222885" cy="22288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463" dirty="0">
                <a:solidFill>
                  <a:srgbClr val="FFFFFF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🌱</a:t>
            </a:r>
            <a:endParaRPr lang="en-US" sz="1463" dirty="0"/>
          </a:p>
        </p:txBody>
      </p:sp>
      <p:sp>
        <p:nvSpPr>
          <p:cNvPr id="31" name="Text 27"/>
          <p:cNvSpPr/>
          <p:nvPr/>
        </p:nvSpPr>
        <p:spPr>
          <a:xfrm>
            <a:off x="1071563" y="2375967"/>
            <a:ext cx="1102938" cy="10115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00" b="1" spc="169" kern="0" dirty="0">
                <a:solidFill>
                  <a:srgbClr val="FFFFFF">
                    <a:alpha val="85000"/>
                  </a:srgbClr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GREEN VALUE</a:t>
            </a:r>
            <a:endParaRPr lang="en-US" sz="800" dirty="0"/>
          </a:p>
        </p:txBody>
      </p:sp>
      <p:sp>
        <p:nvSpPr>
          <p:cNvPr id="32" name="Text 28"/>
          <p:cNvSpPr/>
          <p:nvPr/>
        </p:nvSpPr>
        <p:spPr>
          <a:xfrm>
            <a:off x="1071563" y="2504554"/>
            <a:ext cx="1276052" cy="270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463" b="1" spc="56" kern="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绿值</a:t>
            </a:r>
            <a:endParaRPr lang="en-US" sz="1463" dirty="0"/>
          </a:p>
        </p:txBody>
      </p:sp>
      <p:sp>
        <p:nvSpPr>
          <p:cNvPr id="33" name="Text 29"/>
          <p:cNvSpPr/>
          <p:nvPr/>
        </p:nvSpPr>
        <p:spPr>
          <a:xfrm>
            <a:off x="950119" y="2868885"/>
            <a:ext cx="514350" cy="135731"/>
          </a:xfrm>
          <a:prstGeom prst="roundRect">
            <a:avLst>
              <a:gd name="adj" fmla="val 28070"/>
            </a:avLst>
          </a:prstGeom>
          <a:solidFill>
            <a:srgbClr val="FFFFFF">
              <a:alpha val="22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4" name="Text 30"/>
          <p:cNvSpPr/>
          <p:nvPr/>
        </p:nvSpPr>
        <p:spPr>
          <a:xfrm>
            <a:off x="628650" y="2854598"/>
            <a:ext cx="3657600" cy="1851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350"/>
              </a:lnSpc>
              <a:buNone/>
            </a:pPr>
            <a:r>
              <a:rPr lang="en-US" sz="844" dirty="0">
                <a:solidFill>
                  <a:srgbClr val="FFFFFF">
                    <a:alpha val="95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产品的</a:t>
            </a:r>
            <a:pPr algn="l" indent="0" marL="0">
              <a:lnSpc>
                <a:spcPts val="1350"/>
              </a:lnSpc>
              <a:buNone/>
            </a:pPr>
            <a:r>
              <a:rPr lang="en-US" sz="844" b="1" dirty="0">
                <a:solidFill>
                  <a:srgbClr val="FFFFFF">
                    <a:alpha val="95000"/>
                  </a:srgbClr>
                </a:solidFill>
                <a:highlight>
                  <a:srgbClr val="FFFFFF"/>
                </a:highlight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环保属性</a:t>
            </a:r>
            <a:pPr algn="l" indent="0" marL="0">
              <a:lnSpc>
                <a:spcPts val="1350"/>
              </a:lnSpc>
              <a:buNone/>
            </a:pPr>
            <a:r>
              <a:rPr lang="en-US" sz="844" dirty="0">
                <a:solidFill>
                  <a:srgbClr val="FFFFFF">
                    <a:alpha val="95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。</a:t>
            </a:r>
            <a:endParaRPr lang="en-US" sz="844" dirty="0"/>
          </a:p>
        </p:txBody>
      </p:sp>
      <p:sp>
        <p:nvSpPr>
          <p:cNvPr id="35" name="Text 31"/>
          <p:cNvSpPr/>
          <p:nvPr/>
        </p:nvSpPr>
        <p:spPr>
          <a:xfrm>
            <a:off x="628650" y="3154635"/>
            <a:ext cx="3657600" cy="510778"/>
          </a:xfrm>
          <a:prstGeom prst="roundRect">
            <a:avLst>
              <a:gd name="adj" fmla="val 22378"/>
            </a:avLst>
          </a:prstGeom>
          <a:solidFill>
            <a:srgbClr val="FFFFFF">
              <a:alpha val="16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6" name="Text 32"/>
          <p:cNvSpPr/>
          <p:nvPr/>
        </p:nvSpPr>
        <p:spPr>
          <a:xfrm>
            <a:off x="628650" y="3154635"/>
            <a:ext cx="3657600" cy="551640"/>
          </a:xfrm>
          <a:prstGeom prst="rect">
            <a:avLst/>
          </a:prstGeom>
          <a:noFill/>
          <a:ln/>
        </p:spPr>
        <p:txBody>
          <a:bodyPr wrap="square" lIns="128588" tIns="100013" rIns="128588" bIns="100013" rtlCol="0" anchor="t"/>
          <a:lstStyle/>
          <a:p>
            <a:pPr algn="l" indent="0" marL="0">
              <a:lnSpc>
                <a:spcPts val="1266"/>
              </a:lnSpc>
              <a:buNone/>
            </a:pPr>
            <a:r>
              <a:rPr lang="en-US" sz="788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绿值 = </a:t>
            </a:r>
            <a:pPr algn="l" indent="0" marL="0">
              <a:lnSpc>
                <a:spcPts val="1266"/>
              </a:lnSpc>
              <a:buNone/>
            </a:pPr>
            <a:r>
              <a:rPr lang="en-US" sz="844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自评 + 证明</a:t>
            </a:r>
            <a:endParaRPr lang="en-US" sz="788" dirty="0"/>
          </a:p>
          <a:p>
            <a:pPr algn="l" indent="0" marL="0">
              <a:lnSpc>
                <a:spcPts val="1266"/>
              </a:lnSpc>
              <a:buNone/>
            </a:pPr>
            <a:r>
              <a:rPr lang="en-US" sz="788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自己打分，凭据佐证，可信可查</a:t>
            </a:r>
            <a:endParaRPr lang="en-US" sz="788" dirty="0"/>
          </a:p>
        </p:txBody>
      </p:sp>
      <p:sp>
        <p:nvSpPr>
          <p:cNvPr id="37" name="Text 33"/>
          <p:cNvSpPr/>
          <p:nvPr/>
        </p:nvSpPr>
        <p:spPr>
          <a:xfrm>
            <a:off x="628650" y="3765426"/>
            <a:ext cx="3657600" cy="795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6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●  </a:t>
            </a:r>
            <a:pPr algn="l" indent="0" marL="0">
              <a:buNone/>
            </a:pPr>
            <a:r>
              <a:rPr lang="en-US" sz="788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自评基础分</a:t>
            </a:r>
            <a:endParaRPr lang="en-US" sz="788" dirty="0"/>
          </a:p>
          <a:p>
            <a:pPr algn="l" indent="0" marL="0">
              <a:buNone/>
            </a:pPr>
            <a:r>
              <a:rPr lang="en-US" sz="6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●  </a:t>
            </a:r>
            <a:pPr algn="l" indent="0" marL="0">
              <a:buNone/>
            </a:pPr>
            <a:r>
              <a:rPr lang="en-US" sz="788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上传证明文件</a:t>
            </a:r>
            <a:endParaRPr lang="en-US" sz="788" dirty="0"/>
          </a:p>
          <a:p>
            <a:pPr algn="l" indent="0" marL="0">
              <a:buNone/>
            </a:pPr>
            <a:r>
              <a:rPr lang="en-US" sz="6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●  </a:t>
            </a:r>
            <a:pPr algn="l" indent="0" marL="0">
              <a:buNone/>
            </a:pPr>
            <a:r>
              <a:rPr lang="en-US" sz="788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形成可信绿值</a:t>
            </a:r>
            <a:endParaRPr lang="en-US" sz="788" dirty="0"/>
          </a:p>
        </p:txBody>
      </p:sp>
      <p:pic>
        <p:nvPicPr>
          <p:cNvPr id="38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7725" y="2175942"/>
            <a:ext cx="4057650" cy="2286000"/>
          </a:xfrm>
          <a:prstGeom prst="rect">
            <a:avLst/>
          </a:prstGeom>
        </p:spPr>
      </p:pic>
      <p:sp>
        <p:nvSpPr>
          <p:cNvPr id="39" name="Text 34"/>
          <p:cNvSpPr/>
          <p:nvPr/>
        </p:nvSpPr>
        <p:spPr>
          <a:xfrm>
            <a:off x="7723532" y="2324532"/>
            <a:ext cx="857540" cy="160020"/>
          </a:xfrm>
          <a:prstGeom prst="roundRect">
            <a:avLst>
              <a:gd name="adj" fmla="val 5946429"/>
            </a:avLst>
          </a:prstGeom>
          <a:solidFill>
            <a:srgbClr val="FFFFFF">
              <a:alpha val="25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0" name="Text 35"/>
          <p:cNvSpPr/>
          <p:nvPr/>
        </p:nvSpPr>
        <p:spPr>
          <a:xfrm>
            <a:off x="7703530" y="2333104"/>
            <a:ext cx="811820" cy="14287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800" b="1" spc="56" kern="0" dirty="0">
                <a:solidFill>
                  <a:srgbClr val="FFFFFF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DIMENSION 02</a:t>
            </a:r>
            <a:endParaRPr lang="en-US" sz="800" dirty="0"/>
          </a:p>
        </p:txBody>
      </p:sp>
      <p:sp>
        <p:nvSpPr>
          <p:cNvPr id="41" name="Text 36"/>
          <p:cNvSpPr/>
          <p:nvPr/>
        </p:nvSpPr>
        <p:spPr>
          <a:xfrm>
            <a:off x="4857750" y="2386682"/>
            <a:ext cx="357188" cy="357188"/>
          </a:xfrm>
          <a:prstGeom prst="roundRect">
            <a:avLst>
              <a:gd name="adj" fmla="val 37333"/>
            </a:avLst>
          </a:prstGeom>
          <a:solidFill>
            <a:srgbClr val="FFFFFF">
              <a:alpha val="22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2" name="Text 37"/>
          <p:cNvSpPr/>
          <p:nvPr/>
        </p:nvSpPr>
        <p:spPr>
          <a:xfrm>
            <a:off x="4924901" y="2453833"/>
            <a:ext cx="222885" cy="22288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463" dirty="0">
                <a:solidFill>
                  <a:srgbClr val="FFFFFF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🔍</a:t>
            </a:r>
            <a:endParaRPr lang="en-US" sz="1463" dirty="0"/>
          </a:p>
        </p:txBody>
      </p:sp>
      <p:sp>
        <p:nvSpPr>
          <p:cNvPr id="43" name="Text 38"/>
          <p:cNvSpPr/>
          <p:nvPr/>
        </p:nvSpPr>
        <p:spPr>
          <a:xfrm>
            <a:off x="5300663" y="2375967"/>
            <a:ext cx="1152643" cy="10115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00" b="1" spc="169" kern="0" dirty="0">
                <a:solidFill>
                  <a:srgbClr val="FFFFFF">
                    <a:alpha val="85000"/>
                  </a:srgbClr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TRACEABILITY</a:t>
            </a:r>
            <a:endParaRPr lang="en-US" sz="800" dirty="0"/>
          </a:p>
        </p:txBody>
      </p:sp>
      <p:sp>
        <p:nvSpPr>
          <p:cNvPr id="44" name="Text 39"/>
          <p:cNvSpPr/>
          <p:nvPr/>
        </p:nvSpPr>
        <p:spPr>
          <a:xfrm>
            <a:off x="5300663" y="2504554"/>
            <a:ext cx="1333560" cy="270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463" b="1" spc="56" kern="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溯源</a:t>
            </a:r>
            <a:endParaRPr lang="en-US" sz="1463" dirty="0"/>
          </a:p>
        </p:txBody>
      </p:sp>
      <p:sp>
        <p:nvSpPr>
          <p:cNvPr id="45" name="Text 40"/>
          <p:cNvSpPr/>
          <p:nvPr/>
        </p:nvSpPr>
        <p:spPr>
          <a:xfrm>
            <a:off x="5179219" y="2868885"/>
            <a:ext cx="514350" cy="135731"/>
          </a:xfrm>
          <a:prstGeom prst="roundRect">
            <a:avLst>
              <a:gd name="adj" fmla="val 28070"/>
            </a:avLst>
          </a:prstGeom>
          <a:solidFill>
            <a:srgbClr val="FFFFFF">
              <a:alpha val="22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6" name="Text 41"/>
          <p:cNvSpPr/>
          <p:nvPr/>
        </p:nvSpPr>
        <p:spPr>
          <a:xfrm>
            <a:off x="4857750" y="2854598"/>
            <a:ext cx="3657600" cy="1851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350"/>
              </a:lnSpc>
              <a:buNone/>
            </a:pPr>
            <a:r>
              <a:rPr lang="en-US" sz="844" dirty="0">
                <a:solidFill>
                  <a:srgbClr val="FFFFFF">
                    <a:alpha val="95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产品的</a:t>
            </a:r>
            <a:pPr algn="l" indent="0" marL="0">
              <a:lnSpc>
                <a:spcPts val="1350"/>
              </a:lnSpc>
              <a:buNone/>
            </a:pPr>
            <a:r>
              <a:rPr lang="en-US" sz="844" b="1" dirty="0">
                <a:solidFill>
                  <a:srgbClr val="FFFFFF">
                    <a:alpha val="95000"/>
                  </a:srgbClr>
                </a:solidFill>
                <a:highlight>
                  <a:srgbClr val="FFFFFF"/>
                </a:highlight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交易记录</a:t>
            </a:r>
            <a:pPr algn="l" indent="0" marL="0">
              <a:lnSpc>
                <a:spcPts val="1350"/>
              </a:lnSpc>
              <a:buNone/>
            </a:pPr>
            <a:r>
              <a:rPr lang="en-US" sz="844" dirty="0">
                <a:solidFill>
                  <a:srgbClr val="FFFFFF">
                    <a:alpha val="95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。</a:t>
            </a:r>
            <a:endParaRPr lang="en-US" sz="844" dirty="0"/>
          </a:p>
        </p:txBody>
      </p:sp>
      <p:sp>
        <p:nvSpPr>
          <p:cNvPr id="47" name="Text 42"/>
          <p:cNvSpPr/>
          <p:nvPr/>
        </p:nvSpPr>
        <p:spPr>
          <a:xfrm>
            <a:off x="4857750" y="3154635"/>
            <a:ext cx="3657600" cy="510778"/>
          </a:xfrm>
          <a:prstGeom prst="roundRect">
            <a:avLst>
              <a:gd name="adj" fmla="val 22378"/>
            </a:avLst>
          </a:prstGeom>
          <a:solidFill>
            <a:srgbClr val="FFFFFF">
              <a:alpha val="16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8" name="Text 43"/>
          <p:cNvSpPr/>
          <p:nvPr/>
        </p:nvSpPr>
        <p:spPr>
          <a:xfrm>
            <a:off x="4857750" y="3154635"/>
            <a:ext cx="3657600" cy="551640"/>
          </a:xfrm>
          <a:prstGeom prst="rect">
            <a:avLst/>
          </a:prstGeom>
          <a:noFill/>
          <a:ln/>
        </p:spPr>
        <p:txBody>
          <a:bodyPr wrap="square" lIns="128588" tIns="100013" rIns="128588" bIns="100013" rtlCol="0" anchor="t"/>
          <a:lstStyle/>
          <a:p>
            <a:pPr algn="l" indent="0" marL="0">
              <a:lnSpc>
                <a:spcPts val="1266"/>
              </a:lnSpc>
              <a:buNone/>
            </a:pPr>
            <a:r>
              <a:rPr lang="en-US" sz="788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溯源 = </a:t>
            </a:r>
            <a:pPr algn="l" indent="0" marL="0">
              <a:lnSpc>
                <a:spcPts val="1266"/>
              </a:lnSpc>
              <a:buNone/>
            </a:pPr>
            <a:r>
              <a:rPr lang="en-US" sz="844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交易记录</a:t>
            </a:r>
            <a:pPr algn="l" indent="0" marL="0">
              <a:lnSpc>
                <a:spcPts val="1266"/>
              </a:lnSpc>
              <a:buNone/>
            </a:pPr>
            <a:r>
              <a:rPr lang="en-US" sz="788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，</a:t>
            </a:r>
            <a:endParaRPr lang="en-US" sz="788" dirty="0"/>
          </a:p>
          <a:p>
            <a:pPr algn="l" indent="0" marL="0">
              <a:lnSpc>
                <a:spcPts val="1266"/>
              </a:lnSpc>
              <a:buNone/>
            </a:pPr>
            <a:r>
              <a:rPr lang="en-US" sz="788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随交易积累，越流转越完整</a:t>
            </a:r>
            <a:endParaRPr lang="en-US" sz="788" dirty="0"/>
          </a:p>
        </p:txBody>
      </p:sp>
      <p:sp>
        <p:nvSpPr>
          <p:cNvPr id="49" name="Text 44"/>
          <p:cNvSpPr/>
          <p:nvPr/>
        </p:nvSpPr>
        <p:spPr>
          <a:xfrm>
            <a:off x="4857750" y="3765426"/>
            <a:ext cx="3657600" cy="795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6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●  </a:t>
            </a:r>
            <a:pPr algn="l" indent="0" marL="0">
              <a:buNone/>
            </a:pPr>
            <a:r>
              <a:rPr lang="en-US" sz="788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每次交易留痕</a:t>
            </a:r>
            <a:endParaRPr lang="en-US" sz="788" dirty="0"/>
          </a:p>
          <a:p>
            <a:pPr algn="l" indent="0" marL="0">
              <a:buNone/>
            </a:pPr>
            <a:r>
              <a:rPr lang="en-US" sz="6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●  </a:t>
            </a:r>
            <a:pPr algn="l" indent="0" marL="0">
              <a:buNone/>
            </a:pPr>
            <a:r>
              <a:rPr lang="en-US" sz="788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记录买卖双方</a:t>
            </a:r>
            <a:endParaRPr lang="en-US" sz="788" dirty="0"/>
          </a:p>
          <a:p>
            <a:pPr algn="l" indent="0" marL="0">
              <a:buNone/>
            </a:pPr>
            <a:r>
              <a:rPr lang="en-US" sz="6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●  </a:t>
            </a:r>
            <a:pPr algn="l" indent="0" marL="0">
              <a:buNone/>
            </a:pPr>
            <a:r>
              <a:rPr lang="en-US" sz="788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形成完整链路</a:t>
            </a:r>
            <a:endParaRPr lang="en-US" sz="788" dirty="0"/>
          </a:p>
        </p:txBody>
      </p:sp>
      <p:sp>
        <p:nvSpPr>
          <p:cNvPr id="50" name="Text 45"/>
          <p:cNvSpPr/>
          <p:nvPr/>
        </p:nvSpPr>
        <p:spPr>
          <a:xfrm>
            <a:off x="428625" y="4843463"/>
            <a:ext cx="7938381" cy="1388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731" spc="56" kern="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领咖网 · </a:t>
            </a:r>
            <a:pPr algn="l" indent="0" marL="0">
              <a:buNone/>
            </a:pPr>
            <a:r>
              <a:rPr lang="en-US" sz="731" spc="56" kern="0" dirty="0">
                <a:solidFill>
                  <a:srgbClr val="94A3B8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Lingka</a:t>
            </a:r>
            <a:pPr algn="l" indent="0" marL="0">
              <a:buNone/>
            </a:pPr>
            <a:r>
              <a:rPr lang="en-US" sz="731" spc="56" kern="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</a:t>
            </a:r>
            <a:pPr algn="l" indent="0" marL="0">
              <a:buNone/>
            </a:pPr>
            <a:r>
              <a:rPr lang="en-US" sz="731" spc="56" kern="0" dirty="0">
                <a:solidFill>
                  <a:srgbClr val="94A3B8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Network</a:t>
            </a:r>
            <a:pPr algn="l" indent="0" marL="0">
              <a:buNone/>
            </a:pPr>
            <a:r>
              <a:rPr lang="en-US" sz="731" spc="56" kern="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· 两个维度</a:t>
            </a:r>
            <a:pPr algn="l" indent="0" marL="0">
              <a:buNone/>
            </a:pPr>
            <a:r>
              <a:rPr lang="en-US" sz="731" b="1" spc="56" kern="0" dirty="0">
                <a:solidFill>
                  <a:srgbClr val="FF6B3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相互独立</a:t>
            </a:r>
            <a:pPr algn="l" indent="0" marL="0">
              <a:buNone/>
            </a:pPr>
            <a:r>
              <a:rPr lang="en-US" sz="731" spc="56" kern="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，互不影响</a:t>
            </a:r>
            <a:endParaRPr lang="en-US" sz="731" dirty="0"/>
          </a:p>
        </p:txBody>
      </p:sp>
      <p:sp>
        <p:nvSpPr>
          <p:cNvPr id="51" name="Text 46"/>
          <p:cNvSpPr/>
          <p:nvPr/>
        </p:nvSpPr>
        <p:spPr>
          <a:xfrm>
            <a:off x="8381293" y="4843463"/>
            <a:ext cx="477842" cy="1519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00" spc="56" kern="0" dirty="0">
                <a:solidFill>
                  <a:srgbClr val="94A3B8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13 / 24</a:t>
            </a:r>
            <a:endParaRPr lang="en-US" sz="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715125" y="-714375"/>
            <a:ext cx="1857375" cy="1857375"/>
          </a:xfrm>
          <a:prstGeom prst="ellipse">
            <a:avLst/>
          </a:prstGeom>
          <a:solidFill>
            <a:srgbClr val="FFB930">
              <a:alpha val="16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" name="Shape 1"/>
          <p:cNvSpPr/>
          <p:nvPr/>
        </p:nvSpPr>
        <p:spPr>
          <a:xfrm>
            <a:off x="5057440" y="1261542"/>
            <a:ext cx="0" cy="1067209"/>
          </a:xfrm>
          <a:prstGeom prst="line">
            <a:avLst/>
          </a:prstGeom>
          <a:noFill/>
          <a:ln w="35719">
            <a:solidFill>
              <a:srgbClr val="00B96B"/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5057440" y="2443051"/>
            <a:ext cx="0" cy="1067321"/>
          </a:xfrm>
          <a:prstGeom prst="line">
            <a:avLst/>
          </a:prstGeom>
          <a:noFill/>
          <a:ln w="35719">
            <a:solidFill>
              <a:srgbClr val="FF6B35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5057440" y="3624672"/>
            <a:ext cx="0" cy="1067209"/>
          </a:xfrm>
          <a:prstGeom prst="line">
            <a:avLst/>
          </a:prstGeom>
          <a:noFill/>
          <a:ln w="35719">
            <a:solidFill>
              <a:srgbClr val="FFB930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405765" y="344386"/>
            <a:ext cx="1053658" cy="254203"/>
          </a:xfrm>
          <a:prstGeom prst="roundRect">
            <a:avLst>
              <a:gd name="adj" fmla="val 3743258"/>
            </a:avLst>
          </a:prstGeom>
          <a:solidFill>
            <a:srgbClr val="FFE9DF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8" name="Text 5"/>
          <p:cNvSpPr/>
          <p:nvPr/>
        </p:nvSpPr>
        <p:spPr>
          <a:xfrm>
            <a:off x="428625" y="357188"/>
            <a:ext cx="1007938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800" spc="56" kern="0" dirty="0">
                <a:solidFill>
                  <a:srgbClr val="FF6B35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FEATURE · 03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428625" y="671513"/>
            <a:ext cx="3964890" cy="3903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46"/>
              </a:lnSpc>
              <a:buNone/>
            </a:pPr>
            <a:r>
              <a:rPr lang="en-US" sz="2588" b="1" spc="-56" kern="0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项目 — </a:t>
            </a:r>
            <a:pPr algn="l" indent="0" marL="0">
              <a:lnSpc>
                <a:spcPts val="2846"/>
              </a:lnSpc>
              <a:buNone/>
            </a:pPr>
            <a:r>
              <a:rPr lang="en-US" sz="2588" b="1" spc="-56" kern="0" dirty="0">
                <a:solidFill>
                  <a:srgbClr val="FF6B3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从里程碑到任务</a:t>
            </a:r>
            <a:endParaRPr lang="en-US" sz="2588" dirty="0"/>
          </a:p>
        </p:txBody>
      </p:sp>
      <p:sp>
        <p:nvSpPr>
          <p:cNvPr id="10" name="Text 7"/>
          <p:cNvSpPr/>
          <p:nvPr/>
        </p:nvSpPr>
        <p:spPr>
          <a:xfrm>
            <a:off x="8309409" y="918642"/>
            <a:ext cx="609203" cy="1254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00" spc="113" kern="0" dirty="0">
                <a:solidFill>
                  <a:srgbClr val="94A3B8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14 / 24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428625" y="1261542"/>
            <a:ext cx="4410931" cy="3430339"/>
          </a:xfrm>
          <a:prstGeom prst="roundRect">
            <a:avLst>
              <a:gd name="adj" fmla="val 6664"/>
            </a:avLst>
          </a:prstGeom>
          <a:solidFill>
            <a:srgbClr val="FFFFFF"/>
          </a:solidFill>
          <a:ln/>
          <a:effectLst>
            <a:outerShdw sx="100000" sy="100000" kx="0" ky="0" algn="bl" rotWithShape="0" blurRad="266700" dist="76200" dir="5400000">
              <a:srgbClr val="1A2B3C">
                <a:alpha val="8000"/>
              </a:srgbClr>
            </a:outerShdw>
          </a:effectLst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2" name="Text 9"/>
          <p:cNvSpPr/>
          <p:nvPr/>
        </p:nvSpPr>
        <p:spPr>
          <a:xfrm>
            <a:off x="628650" y="1461567"/>
            <a:ext cx="4010881" cy="136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700" b="1" spc="169" kern="0" dirty="0">
                <a:solidFill>
                  <a:srgbClr val="94A3B8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PROJECT</a:t>
            </a:r>
            <a:pPr algn="l" indent="0" marL="0">
              <a:buNone/>
            </a:pPr>
            <a:r>
              <a:rPr lang="en-US" sz="700" b="1" spc="169" kern="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</a:t>
            </a:r>
            <a:pPr algn="l" indent="0" marL="0">
              <a:buNone/>
            </a:pPr>
            <a:r>
              <a:rPr lang="en-US" sz="700" b="1" spc="169" kern="0" dirty="0">
                <a:solidFill>
                  <a:srgbClr val="94A3B8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STRUCTURE</a:t>
            </a:r>
            <a:pPr algn="l" indent="0" marL="0">
              <a:buNone/>
            </a:pPr>
            <a:r>
              <a:rPr lang="en-US" sz="700" b="1" spc="169" kern="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· 四层结构</a:t>
            </a:r>
            <a:endParaRPr lang="en-US" sz="700" dirty="0"/>
          </a:p>
        </p:txBody>
      </p:sp>
      <p:sp>
        <p:nvSpPr>
          <p:cNvPr id="13" name="Text 10"/>
          <p:cNvSpPr/>
          <p:nvPr/>
        </p:nvSpPr>
        <p:spPr>
          <a:xfrm>
            <a:off x="628650" y="1711598"/>
            <a:ext cx="4010881" cy="1851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013" b="1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每个项目都从 </a:t>
            </a:r>
            <a:pPr algn="l" indent="0" marL="0">
              <a:buNone/>
            </a:pPr>
            <a:r>
              <a:rPr lang="en-US" sz="1013" b="1" dirty="0">
                <a:solidFill>
                  <a:srgbClr val="00B96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大目标</a:t>
            </a:r>
            <a:pPr algn="l" indent="0" marL="0">
              <a:buNone/>
            </a:pPr>
            <a:r>
              <a:rPr lang="en-US" sz="1013" b="1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→ </a:t>
            </a:r>
            <a:pPr algn="l" indent="0" marL="0">
              <a:buNone/>
            </a:pPr>
            <a:r>
              <a:rPr lang="en-US" sz="1013" b="1" dirty="0">
                <a:solidFill>
                  <a:srgbClr val="00B96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小动作</a:t>
            </a:r>
            <a:endParaRPr lang="en-US" sz="1013" dirty="0"/>
          </a:p>
        </p:txBody>
      </p:sp>
      <p:pic>
        <p:nvPicPr>
          <p:cNvPr id="1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50" y="2040210"/>
            <a:ext cx="785813" cy="420030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728663" y="2125935"/>
            <a:ext cx="585788" cy="14256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 indent="0" marL="0">
              <a:lnSpc>
                <a:spcPts val="1114"/>
              </a:lnSpc>
              <a:buNone/>
            </a:pPr>
            <a:r>
              <a:rPr lang="en-US" sz="1013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项目</a:t>
            </a:r>
            <a:endParaRPr lang="en-US" sz="1013" dirty="0"/>
          </a:p>
        </p:txBody>
      </p:sp>
      <p:sp>
        <p:nvSpPr>
          <p:cNvPr id="16" name="Text 12"/>
          <p:cNvSpPr/>
          <p:nvPr/>
        </p:nvSpPr>
        <p:spPr>
          <a:xfrm>
            <a:off x="728663" y="2295934"/>
            <a:ext cx="585788" cy="914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00" b="1" spc="56" kern="0" dirty="0">
                <a:solidFill>
                  <a:srgbClr val="FFFFFF">
                    <a:alpha val="80000"/>
                  </a:srgbClr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PROJECT</a:t>
            </a:r>
            <a:endParaRPr lang="en-US" sz="800" dirty="0"/>
          </a:p>
        </p:txBody>
      </p:sp>
      <p:sp>
        <p:nvSpPr>
          <p:cNvPr id="17" name="Text 13"/>
          <p:cNvSpPr/>
          <p:nvPr/>
        </p:nvSpPr>
        <p:spPr>
          <a:xfrm>
            <a:off x="1500188" y="2040210"/>
            <a:ext cx="3139343" cy="420030"/>
          </a:xfrm>
          <a:prstGeom prst="roundRect">
            <a:avLst>
              <a:gd name="adj" fmla="val 27212"/>
            </a:avLst>
          </a:prstGeom>
          <a:solidFill>
            <a:srgbClr val="FAFCFB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8" name="Text 14"/>
          <p:cNvSpPr/>
          <p:nvPr/>
        </p:nvSpPr>
        <p:spPr>
          <a:xfrm>
            <a:off x="1614488" y="2128726"/>
            <a:ext cx="742950" cy="9144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700" b="1" spc="113" kern="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负责</a:t>
            </a:r>
            <a:endParaRPr lang="en-US" sz="700" dirty="0"/>
          </a:p>
        </p:txBody>
      </p:sp>
      <p:sp>
        <p:nvSpPr>
          <p:cNvPr id="19" name="Text 15"/>
          <p:cNvSpPr/>
          <p:nvPr/>
        </p:nvSpPr>
        <p:spPr>
          <a:xfrm>
            <a:off x="1614488" y="2243026"/>
            <a:ext cx="733663" cy="1388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731" b="1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项目负责人</a:t>
            </a:r>
            <a:endParaRPr lang="en-US" sz="731" dirty="0"/>
          </a:p>
        </p:txBody>
      </p:sp>
      <p:sp>
        <p:nvSpPr>
          <p:cNvPr id="20" name="Text 16"/>
          <p:cNvSpPr/>
          <p:nvPr/>
        </p:nvSpPr>
        <p:spPr>
          <a:xfrm>
            <a:off x="2207419" y="2128726"/>
            <a:ext cx="445770" cy="9144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700" b="1" spc="113" kern="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产出</a:t>
            </a:r>
            <a:endParaRPr lang="en-US" sz="700" dirty="0"/>
          </a:p>
        </p:txBody>
      </p:sp>
      <p:sp>
        <p:nvSpPr>
          <p:cNvPr id="21" name="Text 17"/>
          <p:cNvSpPr/>
          <p:nvPr/>
        </p:nvSpPr>
        <p:spPr>
          <a:xfrm>
            <a:off x="2207419" y="2243026"/>
            <a:ext cx="440198" cy="1388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731" b="1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总目标</a:t>
            </a:r>
            <a:endParaRPr lang="en-US" sz="731" dirty="0"/>
          </a:p>
        </p:txBody>
      </p:sp>
      <p:sp>
        <p:nvSpPr>
          <p:cNvPr id="22" name="Text 18"/>
          <p:cNvSpPr/>
          <p:nvPr/>
        </p:nvSpPr>
        <p:spPr>
          <a:xfrm>
            <a:off x="628650" y="2531678"/>
            <a:ext cx="4010881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94A3B8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↓</a:t>
            </a:r>
            <a:endParaRPr lang="en-US" sz="800" dirty="0"/>
          </a:p>
        </p:txBody>
      </p:sp>
      <p:pic>
        <p:nvPicPr>
          <p:cNvPr id="23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" y="2717416"/>
            <a:ext cx="785813" cy="420030"/>
          </a:xfrm>
          <a:prstGeom prst="rect">
            <a:avLst/>
          </a:prstGeom>
        </p:spPr>
      </p:pic>
      <p:sp>
        <p:nvSpPr>
          <p:cNvPr id="24" name="Text 19"/>
          <p:cNvSpPr/>
          <p:nvPr/>
        </p:nvSpPr>
        <p:spPr>
          <a:xfrm>
            <a:off x="728663" y="2803141"/>
            <a:ext cx="585788" cy="14256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 indent="0" marL="0">
              <a:lnSpc>
                <a:spcPts val="1114"/>
              </a:lnSpc>
              <a:buNone/>
            </a:pPr>
            <a:r>
              <a:rPr lang="en-US" sz="1013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里程碑</a:t>
            </a:r>
            <a:endParaRPr lang="en-US" sz="1013" dirty="0"/>
          </a:p>
        </p:txBody>
      </p:sp>
      <p:sp>
        <p:nvSpPr>
          <p:cNvPr id="25" name="Text 20"/>
          <p:cNvSpPr/>
          <p:nvPr/>
        </p:nvSpPr>
        <p:spPr>
          <a:xfrm>
            <a:off x="728663" y="2973139"/>
            <a:ext cx="585788" cy="914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00" b="1" spc="56" kern="0" dirty="0">
                <a:solidFill>
                  <a:srgbClr val="FFFFFF">
                    <a:alpha val="80000"/>
                  </a:srgbClr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MILESTONE</a:t>
            </a:r>
            <a:endParaRPr lang="en-US" sz="800" dirty="0"/>
          </a:p>
        </p:txBody>
      </p:sp>
      <p:sp>
        <p:nvSpPr>
          <p:cNvPr id="26" name="Text 21"/>
          <p:cNvSpPr/>
          <p:nvPr/>
        </p:nvSpPr>
        <p:spPr>
          <a:xfrm>
            <a:off x="1500188" y="2717416"/>
            <a:ext cx="3139343" cy="420030"/>
          </a:xfrm>
          <a:prstGeom prst="roundRect">
            <a:avLst>
              <a:gd name="adj" fmla="val 27212"/>
            </a:avLst>
          </a:prstGeom>
          <a:solidFill>
            <a:srgbClr val="FAFCFB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7" name="Text 22"/>
          <p:cNvSpPr/>
          <p:nvPr/>
        </p:nvSpPr>
        <p:spPr>
          <a:xfrm>
            <a:off x="1614488" y="2805931"/>
            <a:ext cx="891540" cy="9144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700" b="1" spc="113" kern="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负责</a:t>
            </a:r>
            <a:endParaRPr lang="en-US" sz="700" dirty="0"/>
          </a:p>
        </p:txBody>
      </p:sp>
      <p:sp>
        <p:nvSpPr>
          <p:cNvPr id="28" name="Text 23"/>
          <p:cNvSpPr/>
          <p:nvPr/>
        </p:nvSpPr>
        <p:spPr>
          <a:xfrm>
            <a:off x="1614488" y="2920231"/>
            <a:ext cx="713232" cy="1388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731" b="1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里程碑负责人</a:t>
            </a:r>
            <a:endParaRPr lang="en-US" sz="731" dirty="0"/>
          </a:p>
        </p:txBody>
      </p:sp>
      <p:sp>
        <p:nvSpPr>
          <p:cNvPr id="29" name="Text 24"/>
          <p:cNvSpPr/>
          <p:nvPr/>
        </p:nvSpPr>
        <p:spPr>
          <a:xfrm>
            <a:off x="2300288" y="2805931"/>
            <a:ext cx="742950" cy="9144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700" b="1" spc="113" kern="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产出</a:t>
            </a:r>
            <a:endParaRPr lang="en-US" sz="700" dirty="0"/>
          </a:p>
        </p:txBody>
      </p:sp>
      <p:sp>
        <p:nvSpPr>
          <p:cNvPr id="30" name="Text 25"/>
          <p:cNvSpPr/>
          <p:nvPr/>
        </p:nvSpPr>
        <p:spPr>
          <a:xfrm>
            <a:off x="2300288" y="2920231"/>
            <a:ext cx="733663" cy="1388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731" b="1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阶段性目标</a:t>
            </a:r>
            <a:endParaRPr lang="en-US" sz="731" dirty="0"/>
          </a:p>
        </p:txBody>
      </p:sp>
      <p:sp>
        <p:nvSpPr>
          <p:cNvPr id="31" name="Text 26"/>
          <p:cNvSpPr/>
          <p:nvPr/>
        </p:nvSpPr>
        <p:spPr>
          <a:xfrm>
            <a:off x="628650" y="3208883"/>
            <a:ext cx="4010881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94A3B8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↓</a:t>
            </a:r>
            <a:endParaRPr lang="en-US" sz="800" dirty="0"/>
          </a:p>
        </p:txBody>
      </p:sp>
      <p:pic>
        <p:nvPicPr>
          <p:cNvPr id="32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" y="3394621"/>
            <a:ext cx="785813" cy="420030"/>
          </a:xfrm>
          <a:prstGeom prst="rect">
            <a:avLst/>
          </a:prstGeom>
        </p:spPr>
      </p:pic>
      <p:sp>
        <p:nvSpPr>
          <p:cNvPr id="33" name="Text 27"/>
          <p:cNvSpPr/>
          <p:nvPr/>
        </p:nvSpPr>
        <p:spPr>
          <a:xfrm>
            <a:off x="728663" y="3480346"/>
            <a:ext cx="585788" cy="14256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 indent="0" marL="0">
              <a:lnSpc>
                <a:spcPts val="1114"/>
              </a:lnSpc>
              <a:buNone/>
            </a:pPr>
            <a:r>
              <a:rPr lang="en-US" sz="1013" b="1" dirty="0">
                <a:solidFill>
                  <a:srgbClr val="5A3D0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任务</a:t>
            </a:r>
            <a:endParaRPr lang="en-US" sz="1013" dirty="0"/>
          </a:p>
        </p:txBody>
      </p:sp>
      <p:sp>
        <p:nvSpPr>
          <p:cNvPr id="34" name="Text 28"/>
          <p:cNvSpPr/>
          <p:nvPr/>
        </p:nvSpPr>
        <p:spPr>
          <a:xfrm>
            <a:off x="728663" y="3650345"/>
            <a:ext cx="585788" cy="914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00" b="1" spc="56" kern="0" dirty="0">
                <a:solidFill>
                  <a:srgbClr val="5A3D00">
                    <a:alpha val="80000"/>
                  </a:srgbClr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TASK</a:t>
            </a:r>
            <a:endParaRPr lang="en-US" sz="800" dirty="0"/>
          </a:p>
        </p:txBody>
      </p:sp>
      <p:sp>
        <p:nvSpPr>
          <p:cNvPr id="35" name="Text 29"/>
          <p:cNvSpPr/>
          <p:nvPr/>
        </p:nvSpPr>
        <p:spPr>
          <a:xfrm>
            <a:off x="1500188" y="3394621"/>
            <a:ext cx="3139343" cy="420030"/>
          </a:xfrm>
          <a:prstGeom prst="roundRect">
            <a:avLst>
              <a:gd name="adj" fmla="val 27212"/>
            </a:avLst>
          </a:prstGeom>
          <a:solidFill>
            <a:srgbClr val="FAFCFB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6" name="Text 30"/>
          <p:cNvSpPr/>
          <p:nvPr/>
        </p:nvSpPr>
        <p:spPr>
          <a:xfrm>
            <a:off x="1614488" y="3483136"/>
            <a:ext cx="742950" cy="9144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700" b="1" spc="113" kern="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负责</a:t>
            </a:r>
            <a:endParaRPr lang="en-US" sz="700" dirty="0"/>
          </a:p>
        </p:txBody>
      </p:sp>
      <p:sp>
        <p:nvSpPr>
          <p:cNvPr id="37" name="Text 31"/>
          <p:cNvSpPr/>
          <p:nvPr/>
        </p:nvSpPr>
        <p:spPr>
          <a:xfrm>
            <a:off x="1614488" y="3597436"/>
            <a:ext cx="733663" cy="1388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731" b="1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任务负责人</a:t>
            </a:r>
            <a:endParaRPr lang="en-US" sz="731" dirty="0"/>
          </a:p>
        </p:txBody>
      </p:sp>
      <p:sp>
        <p:nvSpPr>
          <p:cNvPr id="38" name="Text 32"/>
          <p:cNvSpPr/>
          <p:nvPr/>
        </p:nvSpPr>
        <p:spPr>
          <a:xfrm>
            <a:off x="2207419" y="3483136"/>
            <a:ext cx="594360" cy="9144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700" b="1" spc="113" kern="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产出</a:t>
            </a:r>
            <a:endParaRPr lang="en-US" sz="700" dirty="0"/>
          </a:p>
        </p:txBody>
      </p:sp>
      <p:sp>
        <p:nvSpPr>
          <p:cNvPr id="39" name="Text 33"/>
          <p:cNvSpPr/>
          <p:nvPr/>
        </p:nvSpPr>
        <p:spPr>
          <a:xfrm>
            <a:off x="2207419" y="3597436"/>
            <a:ext cx="586931" cy="1388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731" b="1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具体动作</a:t>
            </a:r>
            <a:endParaRPr lang="en-US" sz="731" dirty="0"/>
          </a:p>
        </p:txBody>
      </p:sp>
      <p:sp>
        <p:nvSpPr>
          <p:cNvPr id="40" name="Text 34"/>
          <p:cNvSpPr/>
          <p:nvPr/>
        </p:nvSpPr>
        <p:spPr>
          <a:xfrm>
            <a:off x="628650" y="3886088"/>
            <a:ext cx="4010881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94A3B8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↓</a:t>
            </a:r>
            <a:endParaRPr lang="en-US" sz="800" dirty="0"/>
          </a:p>
        </p:txBody>
      </p:sp>
      <p:pic>
        <p:nvPicPr>
          <p:cNvPr id="41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650" y="4071826"/>
            <a:ext cx="785813" cy="420030"/>
          </a:xfrm>
          <a:prstGeom prst="rect">
            <a:avLst/>
          </a:prstGeom>
        </p:spPr>
      </p:pic>
      <p:sp>
        <p:nvSpPr>
          <p:cNvPr id="42" name="Text 35"/>
          <p:cNvSpPr/>
          <p:nvPr/>
        </p:nvSpPr>
        <p:spPr>
          <a:xfrm>
            <a:off x="728663" y="4157551"/>
            <a:ext cx="585788" cy="14256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 indent="0" marL="0">
              <a:lnSpc>
                <a:spcPts val="1114"/>
              </a:lnSpc>
              <a:buNone/>
            </a:pPr>
            <a:r>
              <a:rPr lang="en-US" sz="1013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行为</a:t>
            </a:r>
            <a:endParaRPr lang="en-US" sz="1013" dirty="0"/>
          </a:p>
        </p:txBody>
      </p:sp>
      <p:sp>
        <p:nvSpPr>
          <p:cNvPr id="43" name="Text 36"/>
          <p:cNvSpPr/>
          <p:nvPr/>
        </p:nvSpPr>
        <p:spPr>
          <a:xfrm>
            <a:off x="728663" y="4327550"/>
            <a:ext cx="585788" cy="914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00" b="1" spc="56" kern="0" dirty="0">
                <a:solidFill>
                  <a:srgbClr val="FFFFFF">
                    <a:alpha val="80000"/>
                  </a:srgbClr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BEHAVIOR</a:t>
            </a:r>
            <a:endParaRPr lang="en-US" sz="800" dirty="0"/>
          </a:p>
        </p:txBody>
      </p:sp>
      <p:sp>
        <p:nvSpPr>
          <p:cNvPr id="44" name="Text 37"/>
          <p:cNvSpPr/>
          <p:nvPr/>
        </p:nvSpPr>
        <p:spPr>
          <a:xfrm>
            <a:off x="1500188" y="4071826"/>
            <a:ext cx="3139343" cy="420030"/>
          </a:xfrm>
          <a:prstGeom prst="roundRect">
            <a:avLst>
              <a:gd name="adj" fmla="val 27212"/>
            </a:avLst>
          </a:prstGeom>
          <a:solidFill>
            <a:srgbClr val="FAFCFB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5" name="Text 38"/>
          <p:cNvSpPr/>
          <p:nvPr/>
        </p:nvSpPr>
        <p:spPr>
          <a:xfrm>
            <a:off x="1614488" y="4160341"/>
            <a:ext cx="445770" cy="9144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700" b="1" spc="113" kern="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负责</a:t>
            </a:r>
            <a:endParaRPr lang="en-US" sz="700" dirty="0"/>
          </a:p>
        </p:txBody>
      </p:sp>
      <p:sp>
        <p:nvSpPr>
          <p:cNvPr id="46" name="Text 39"/>
          <p:cNvSpPr/>
          <p:nvPr/>
        </p:nvSpPr>
        <p:spPr>
          <a:xfrm>
            <a:off x="1614488" y="4274641"/>
            <a:ext cx="440198" cy="1388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731" b="1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执行者</a:t>
            </a:r>
            <a:endParaRPr lang="en-US" sz="731" dirty="0"/>
          </a:p>
        </p:txBody>
      </p:sp>
      <p:sp>
        <p:nvSpPr>
          <p:cNvPr id="47" name="Text 40"/>
          <p:cNvSpPr/>
          <p:nvPr/>
        </p:nvSpPr>
        <p:spPr>
          <a:xfrm>
            <a:off x="2021681" y="4156770"/>
            <a:ext cx="1337310" cy="9144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700" b="1" spc="113" kern="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产出</a:t>
            </a:r>
            <a:endParaRPr lang="en-US" sz="700" dirty="0"/>
          </a:p>
        </p:txBody>
      </p:sp>
      <p:sp>
        <p:nvSpPr>
          <p:cNvPr id="48" name="Text 41"/>
          <p:cNvSpPr/>
          <p:nvPr/>
        </p:nvSpPr>
        <p:spPr>
          <a:xfrm>
            <a:off x="2021681" y="4271070"/>
            <a:ext cx="350044" cy="135731"/>
          </a:xfrm>
          <a:prstGeom prst="roundRect">
            <a:avLst>
              <a:gd name="adj" fmla="val 7010539"/>
            </a:avLst>
          </a:prstGeom>
          <a:solidFill>
            <a:srgbClr val="E6F9F1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9" name="Text 42"/>
          <p:cNvSpPr/>
          <p:nvPr/>
        </p:nvSpPr>
        <p:spPr>
          <a:xfrm>
            <a:off x="2400300" y="4271070"/>
            <a:ext cx="428625" cy="135731"/>
          </a:xfrm>
          <a:prstGeom prst="roundRect">
            <a:avLst>
              <a:gd name="adj" fmla="val 7010539"/>
            </a:avLst>
          </a:prstGeom>
          <a:solidFill>
            <a:srgbClr val="FFE9DF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0" name="Text 43"/>
          <p:cNvSpPr/>
          <p:nvPr/>
        </p:nvSpPr>
        <p:spPr>
          <a:xfrm>
            <a:off x="2021681" y="4271070"/>
            <a:ext cx="1069848" cy="1465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700" b="1" dirty="0">
                <a:solidFill>
                  <a:srgbClr val="009456"/>
                </a:solidFill>
                <a:highlight>
                  <a:srgbClr val="E6F9F1"/>
                </a:highlight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贡献分</a:t>
            </a:r>
            <a:pPr algn="l" indent="0" marL="0">
              <a:buNone/>
            </a:pPr>
            <a:r>
              <a:rPr lang="en-US" sz="700" b="1" dirty="0">
                <a:solidFill>
                  <a:srgbClr val="FF6B35"/>
                </a:solidFill>
                <a:highlight>
                  <a:srgbClr val="FFE9DF"/>
                </a:highlight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行为记录</a:t>
            </a:r>
            <a:endParaRPr lang="en-US" sz="731" dirty="0"/>
          </a:p>
        </p:txBody>
      </p:sp>
      <p:sp>
        <p:nvSpPr>
          <p:cNvPr id="51" name="Text 44"/>
          <p:cNvSpPr/>
          <p:nvPr/>
        </p:nvSpPr>
        <p:spPr>
          <a:xfrm>
            <a:off x="5039581" y="1261542"/>
            <a:ext cx="3675794" cy="1067209"/>
          </a:xfrm>
          <a:prstGeom prst="roundRect">
            <a:avLst>
              <a:gd name="adj" fmla="val 1785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209550" dist="57150" dir="5400000">
              <a:srgbClr val="1A2B3C">
                <a:alpha val="7000"/>
              </a:srgbClr>
            </a:outerShdw>
          </a:effectLst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2" name="Text 45"/>
          <p:cNvSpPr/>
          <p:nvPr/>
        </p:nvSpPr>
        <p:spPr>
          <a:xfrm>
            <a:off x="5246750" y="1418704"/>
            <a:ext cx="285750" cy="285750"/>
          </a:xfrm>
          <a:prstGeom prst="roundRect">
            <a:avLst>
              <a:gd name="adj" fmla="val 40000"/>
            </a:avLst>
          </a:prstGeom>
          <a:solidFill>
            <a:srgbClr val="E6F9F1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3" name="Text 46"/>
          <p:cNvSpPr/>
          <p:nvPr/>
        </p:nvSpPr>
        <p:spPr>
          <a:xfrm>
            <a:off x="5303900" y="1475854"/>
            <a:ext cx="171450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125" b="1" dirty="0">
                <a:solidFill>
                  <a:srgbClr val="00B96B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👤</a:t>
            </a:r>
            <a:endParaRPr lang="en-US" sz="1125" dirty="0"/>
          </a:p>
        </p:txBody>
      </p:sp>
      <p:sp>
        <p:nvSpPr>
          <p:cNvPr id="54" name="Text 47"/>
          <p:cNvSpPr/>
          <p:nvPr/>
        </p:nvSpPr>
        <p:spPr>
          <a:xfrm>
            <a:off x="5618225" y="1475854"/>
            <a:ext cx="2795327" cy="1851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013" b="1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每层有负责人</a:t>
            </a:r>
            <a:endParaRPr lang="en-US" sz="1013" dirty="0"/>
          </a:p>
        </p:txBody>
      </p:sp>
      <p:sp>
        <p:nvSpPr>
          <p:cNvPr id="55" name="Text 48"/>
          <p:cNvSpPr/>
          <p:nvPr/>
        </p:nvSpPr>
        <p:spPr>
          <a:xfrm>
            <a:off x="8456414" y="1518717"/>
            <a:ext cx="91440" cy="1197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800" b="1" dirty="0">
                <a:solidFill>
                  <a:srgbClr val="94A3B8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01</a:t>
            </a:r>
            <a:endParaRPr lang="en-US" sz="800" dirty="0"/>
          </a:p>
        </p:txBody>
      </p:sp>
      <p:sp>
        <p:nvSpPr>
          <p:cNvPr id="56" name="Text 49"/>
          <p:cNvSpPr/>
          <p:nvPr/>
        </p:nvSpPr>
        <p:spPr>
          <a:xfrm>
            <a:off x="5246750" y="1775892"/>
            <a:ext cx="3297175" cy="1727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60"/>
              </a:lnSpc>
              <a:buNone/>
            </a:pPr>
            <a:r>
              <a:rPr lang="en-US" sz="788" dirty="0">
                <a:solidFill>
                  <a:srgbClr val="5A6B7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项目 → 里程碑 → 任务，</a:t>
            </a:r>
            <a:pPr algn="l" indent="0" marL="0">
              <a:lnSpc>
                <a:spcPts val="1260"/>
              </a:lnSpc>
              <a:buNone/>
            </a:pPr>
            <a:r>
              <a:rPr lang="en-US" sz="788" b="1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每一层都明确指派负责人</a:t>
            </a:r>
            <a:pPr algn="l" indent="0" marL="0">
              <a:lnSpc>
                <a:spcPts val="1260"/>
              </a:lnSpc>
              <a:buNone/>
            </a:pPr>
            <a:r>
              <a:rPr lang="en-US" sz="788" dirty="0">
                <a:solidFill>
                  <a:srgbClr val="5A6B7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，权责清晰。</a:t>
            </a:r>
            <a:endParaRPr lang="en-US" sz="788" dirty="0"/>
          </a:p>
        </p:txBody>
      </p:sp>
      <p:sp>
        <p:nvSpPr>
          <p:cNvPr id="57" name="Text 50"/>
          <p:cNvSpPr/>
          <p:nvPr/>
        </p:nvSpPr>
        <p:spPr>
          <a:xfrm>
            <a:off x="5039581" y="2443051"/>
            <a:ext cx="3675794" cy="1067321"/>
          </a:xfrm>
          <a:prstGeom prst="roundRect">
            <a:avLst>
              <a:gd name="adj" fmla="val 1784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209550" dist="57150" dir="5400000">
              <a:srgbClr val="1A2B3C">
                <a:alpha val="7000"/>
              </a:srgbClr>
            </a:outerShdw>
          </a:effectLst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8" name="Text 51"/>
          <p:cNvSpPr/>
          <p:nvPr/>
        </p:nvSpPr>
        <p:spPr>
          <a:xfrm>
            <a:off x="5246750" y="2600213"/>
            <a:ext cx="285750" cy="285750"/>
          </a:xfrm>
          <a:prstGeom prst="roundRect">
            <a:avLst>
              <a:gd name="adj" fmla="val 40000"/>
            </a:avLst>
          </a:prstGeom>
          <a:solidFill>
            <a:srgbClr val="FFE9DF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9" name="Text 52"/>
          <p:cNvSpPr/>
          <p:nvPr/>
        </p:nvSpPr>
        <p:spPr>
          <a:xfrm>
            <a:off x="5303900" y="2657363"/>
            <a:ext cx="171450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125" b="1" dirty="0">
                <a:solidFill>
                  <a:srgbClr val="FF6B35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⭐</a:t>
            </a:r>
            <a:endParaRPr lang="en-US" sz="1125" dirty="0"/>
          </a:p>
        </p:txBody>
      </p:sp>
      <p:sp>
        <p:nvSpPr>
          <p:cNvPr id="60" name="Text 53"/>
          <p:cNvSpPr/>
          <p:nvPr/>
        </p:nvSpPr>
        <p:spPr>
          <a:xfrm>
            <a:off x="5618225" y="2657363"/>
            <a:ext cx="2795327" cy="1851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013" b="1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每步有贡献分</a:t>
            </a:r>
            <a:endParaRPr lang="en-US" sz="1013" dirty="0"/>
          </a:p>
        </p:txBody>
      </p:sp>
      <p:sp>
        <p:nvSpPr>
          <p:cNvPr id="61" name="Text 54"/>
          <p:cNvSpPr/>
          <p:nvPr/>
        </p:nvSpPr>
        <p:spPr>
          <a:xfrm>
            <a:off x="8456414" y="2700226"/>
            <a:ext cx="91440" cy="1197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800" b="1" dirty="0">
                <a:solidFill>
                  <a:srgbClr val="94A3B8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02</a:t>
            </a:r>
            <a:endParaRPr lang="en-US" sz="800" dirty="0"/>
          </a:p>
        </p:txBody>
      </p:sp>
      <p:sp>
        <p:nvSpPr>
          <p:cNvPr id="62" name="Text 55"/>
          <p:cNvSpPr/>
          <p:nvPr/>
        </p:nvSpPr>
        <p:spPr>
          <a:xfrm>
            <a:off x="5246750" y="2957401"/>
            <a:ext cx="3297175" cy="1727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60"/>
              </a:lnSpc>
              <a:buNone/>
            </a:pPr>
            <a:r>
              <a:rPr lang="en-US" sz="788" dirty="0">
                <a:solidFill>
                  <a:srgbClr val="5A6B7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每个行为都会被</a:t>
            </a:r>
            <a:pPr algn="l" indent="0" marL="0">
              <a:lnSpc>
                <a:spcPts val="1260"/>
              </a:lnSpc>
              <a:buNone/>
            </a:pPr>
            <a:r>
              <a:rPr lang="en-US" sz="788" b="1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记录并打分</a:t>
            </a:r>
            <a:pPr algn="l" indent="0" marL="0">
              <a:lnSpc>
                <a:spcPts val="1260"/>
              </a:lnSpc>
              <a:buNone/>
            </a:pPr>
            <a:r>
              <a:rPr lang="en-US" sz="788" dirty="0">
                <a:solidFill>
                  <a:srgbClr val="5A6B7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，贡献分累积成你的行为资产。</a:t>
            </a:r>
            <a:endParaRPr lang="en-US" sz="788" dirty="0"/>
          </a:p>
        </p:txBody>
      </p:sp>
      <p:sp>
        <p:nvSpPr>
          <p:cNvPr id="63" name="Text 56"/>
          <p:cNvSpPr/>
          <p:nvPr/>
        </p:nvSpPr>
        <p:spPr>
          <a:xfrm>
            <a:off x="5039581" y="3624672"/>
            <a:ext cx="3675794" cy="1067209"/>
          </a:xfrm>
          <a:prstGeom prst="roundRect">
            <a:avLst>
              <a:gd name="adj" fmla="val 1785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209550" dist="57150" dir="5400000">
              <a:srgbClr val="1A2B3C">
                <a:alpha val="7000"/>
              </a:srgbClr>
            </a:outerShdw>
          </a:effectLst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4" name="Text 57"/>
          <p:cNvSpPr/>
          <p:nvPr/>
        </p:nvSpPr>
        <p:spPr>
          <a:xfrm>
            <a:off x="5246750" y="3781834"/>
            <a:ext cx="285750" cy="285750"/>
          </a:xfrm>
          <a:prstGeom prst="roundRect">
            <a:avLst>
              <a:gd name="adj" fmla="val 40000"/>
            </a:avLst>
          </a:prstGeom>
          <a:solidFill>
            <a:srgbClr val="FFF6E0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5" name="Text 58"/>
          <p:cNvSpPr/>
          <p:nvPr/>
        </p:nvSpPr>
        <p:spPr>
          <a:xfrm>
            <a:off x="5303900" y="3838984"/>
            <a:ext cx="171450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125" b="1" dirty="0">
                <a:solidFill>
                  <a:srgbClr val="B5790F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🔁</a:t>
            </a:r>
            <a:endParaRPr lang="en-US" sz="1125" dirty="0"/>
          </a:p>
        </p:txBody>
      </p:sp>
      <p:sp>
        <p:nvSpPr>
          <p:cNvPr id="66" name="Text 59"/>
          <p:cNvSpPr/>
          <p:nvPr/>
        </p:nvSpPr>
        <p:spPr>
          <a:xfrm>
            <a:off x="5618225" y="3838984"/>
            <a:ext cx="2795327" cy="1851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013" b="1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完整闭环</a:t>
            </a:r>
            <a:endParaRPr lang="en-US" sz="1013" dirty="0"/>
          </a:p>
        </p:txBody>
      </p:sp>
      <p:sp>
        <p:nvSpPr>
          <p:cNvPr id="67" name="Text 60"/>
          <p:cNvSpPr/>
          <p:nvPr/>
        </p:nvSpPr>
        <p:spPr>
          <a:xfrm>
            <a:off x="8456414" y="3881847"/>
            <a:ext cx="91440" cy="1197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800" b="1" dirty="0">
                <a:solidFill>
                  <a:srgbClr val="94A3B8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03</a:t>
            </a:r>
            <a:endParaRPr lang="en-US" sz="800" dirty="0"/>
          </a:p>
        </p:txBody>
      </p:sp>
      <p:sp>
        <p:nvSpPr>
          <p:cNvPr id="68" name="Text 61"/>
          <p:cNvSpPr/>
          <p:nvPr/>
        </p:nvSpPr>
        <p:spPr>
          <a:xfrm>
            <a:off x="5246750" y="4139022"/>
            <a:ext cx="3297175" cy="1727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60"/>
              </a:lnSpc>
              <a:buNone/>
            </a:pPr>
            <a:r>
              <a:rPr lang="en-US" sz="788" dirty="0">
                <a:solidFill>
                  <a:srgbClr val="5A6B7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从大目标到具体行为，</a:t>
            </a:r>
            <a:pPr algn="l" indent="0" marL="0">
              <a:lnSpc>
                <a:spcPts val="1260"/>
              </a:lnSpc>
              <a:buNone/>
            </a:pPr>
            <a:r>
              <a:rPr lang="en-US" sz="788" b="1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每一步可追溯、可分配</a:t>
            </a:r>
            <a:pPr algn="l" indent="0" marL="0">
              <a:lnSpc>
                <a:spcPts val="1260"/>
              </a:lnSpc>
              <a:buNone/>
            </a:pPr>
            <a:r>
              <a:rPr lang="en-US" sz="788" dirty="0">
                <a:solidFill>
                  <a:srgbClr val="5A6B7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，结束即沉淀为资产。</a:t>
            </a:r>
            <a:endParaRPr lang="en-US" sz="788" dirty="0"/>
          </a:p>
        </p:txBody>
      </p:sp>
      <p:sp>
        <p:nvSpPr>
          <p:cNvPr id="69" name="Text 62"/>
          <p:cNvSpPr/>
          <p:nvPr/>
        </p:nvSpPr>
        <p:spPr>
          <a:xfrm>
            <a:off x="428625" y="4843463"/>
            <a:ext cx="7938381" cy="1388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731" spc="56" kern="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领咖网 · </a:t>
            </a:r>
            <a:pPr algn="l" indent="0" marL="0">
              <a:buNone/>
            </a:pPr>
            <a:r>
              <a:rPr lang="en-US" sz="731" spc="56" kern="0" dirty="0">
                <a:solidFill>
                  <a:srgbClr val="94A3B8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Lingka</a:t>
            </a:r>
            <a:pPr algn="l" indent="0" marL="0">
              <a:buNone/>
            </a:pPr>
            <a:r>
              <a:rPr lang="en-US" sz="731" spc="56" kern="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</a:t>
            </a:r>
            <a:pPr algn="l" indent="0" marL="0">
              <a:buNone/>
            </a:pPr>
            <a:r>
              <a:rPr lang="en-US" sz="731" spc="56" kern="0" dirty="0">
                <a:solidFill>
                  <a:srgbClr val="94A3B8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Network</a:t>
            </a:r>
            <a:endParaRPr lang="en-US" sz="731" dirty="0"/>
          </a:p>
        </p:txBody>
      </p:sp>
      <p:sp>
        <p:nvSpPr>
          <p:cNvPr id="70" name="Text 63"/>
          <p:cNvSpPr/>
          <p:nvPr/>
        </p:nvSpPr>
        <p:spPr>
          <a:xfrm>
            <a:off x="8381293" y="4843463"/>
            <a:ext cx="477842" cy="1519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00" spc="56" kern="0" dirty="0">
                <a:solidFill>
                  <a:srgbClr val="94A3B8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14 / 24</a:t>
            </a:r>
            <a:endParaRPr lang="en-US" sz="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715125" y="-714375"/>
            <a:ext cx="2000250" cy="2000250"/>
          </a:xfrm>
          <a:prstGeom prst="ellipse">
            <a:avLst/>
          </a:prstGeom>
          <a:solidFill>
            <a:srgbClr val="00B96B">
              <a:alpha val="14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" name="Shape 1"/>
          <p:cNvSpPr/>
          <p:nvPr/>
        </p:nvSpPr>
        <p:spPr>
          <a:xfrm>
            <a:off x="446484" y="1232967"/>
            <a:ext cx="0" cy="1348160"/>
          </a:xfrm>
          <a:prstGeom prst="line">
            <a:avLst/>
          </a:prstGeom>
          <a:noFill/>
          <a:ln w="35719">
            <a:solidFill>
              <a:srgbClr val="00B96B"/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446484" y="2695426"/>
            <a:ext cx="0" cy="1348271"/>
          </a:xfrm>
          <a:prstGeom prst="line">
            <a:avLst/>
          </a:prstGeom>
          <a:noFill/>
          <a:ln w="35719">
            <a:solidFill>
              <a:srgbClr val="FF6B35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446484" y="4157997"/>
            <a:ext cx="0" cy="1348160"/>
          </a:xfrm>
          <a:prstGeom prst="line">
            <a:avLst/>
          </a:prstGeom>
          <a:noFill/>
          <a:ln w="35719">
            <a:solidFill>
              <a:srgbClr val="FFB930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136454" y="1250826"/>
            <a:ext cx="4578921" cy="0"/>
          </a:xfrm>
          <a:prstGeom prst="line">
            <a:avLst/>
          </a:prstGeom>
          <a:noFill/>
          <a:ln w="35719">
            <a:solidFill>
              <a:srgbClr val="00B96B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4136454" y="2713286"/>
            <a:ext cx="4578921" cy="0"/>
          </a:xfrm>
          <a:prstGeom prst="line">
            <a:avLst/>
          </a:prstGeom>
          <a:noFill/>
          <a:ln w="35719">
            <a:solidFill>
              <a:srgbClr val="FF6B35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4136454" y="4175857"/>
            <a:ext cx="4578921" cy="0"/>
          </a:xfrm>
          <a:prstGeom prst="line">
            <a:avLst/>
          </a:prstGeom>
          <a:noFill/>
          <a:ln w="35719">
            <a:solidFill>
              <a:srgbClr val="FFB930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405765" y="344386"/>
            <a:ext cx="1053658" cy="254203"/>
          </a:xfrm>
          <a:prstGeom prst="roundRect">
            <a:avLst>
              <a:gd name="adj" fmla="val 3743258"/>
            </a:avLst>
          </a:prstGeom>
          <a:solidFill>
            <a:srgbClr val="E6F9F1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1" name="Text 8"/>
          <p:cNvSpPr/>
          <p:nvPr/>
        </p:nvSpPr>
        <p:spPr>
          <a:xfrm>
            <a:off x="428625" y="357188"/>
            <a:ext cx="1007938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800" spc="56" kern="0" dirty="0">
                <a:solidFill>
                  <a:srgbClr val="009456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FEATURE · 04</a:t>
            </a:r>
            <a:endParaRPr lang="en-US" sz="800" dirty="0"/>
          </a:p>
        </p:txBody>
      </p:sp>
      <p:sp>
        <p:nvSpPr>
          <p:cNvPr id="12" name="Text 9"/>
          <p:cNvSpPr/>
          <p:nvPr/>
        </p:nvSpPr>
        <p:spPr>
          <a:xfrm>
            <a:off x="428625" y="671513"/>
            <a:ext cx="3588129" cy="3903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46"/>
              </a:lnSpc>
              <a:buNone/>
            </a:pPr>
            <a:r>
              <a:rPr lang="en-US" sz="2588" b="1" spc="-56" kern="0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行为记录 — </a:t>
            </a:r>
            <a:pPr algn="l" indent="0" marL="0">
              <a:lnSpc>
                <a:spcPts val="2846"/>
              </a:lnSpc>
              <a:buNone/>
            </a:pPr>
            <a:r>
              <a:rPr lang="en-US" sz="2588" b="1" spc="-56" kern="0" dirty="0">
                <a:solidFill>
                  <a:srgbClr val="FF6B3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三维记账</a:t>
            </a:r>
            <a:endParaRPr lang="en-US" sz="2588" dirty="0"/>
          </a:p>
        </p:txBody>
      </p:sp>
      <p:sp>
        <p:nvSpPr>
          <p:cNvPr id="13" name="Text 10"/>
          <p:cNvSpPr/>
          <p:nvPr/>
        </p:nvSpPr>
        <p:spPr>
          <a:xfrm>
            <a:off x="8309409" y="918642"/>
            <a:ext cx="609203" cy="1254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00" spc="113" kern="0" dirty="0">
                <a:solidFill>
                  <a:srgbClr val="94A3B8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15 / 24</a:t>
            </a:r>
            <a:endParaRPr lang="en-US" sz="800" dirty="0"/>
          </a:p>
        </p:txBody>
      </p:sp>
      <p:sp>
        <p:nvSpPr>
          <p:cNvPr id="14" name="Text 11"/>
          <p:cNvSpPr/>
          <p:nvPr/>
        </p:nvSpPr>
        <p:spPr>
          <a:xfrm>
            <a:off x="428625" y="1232967"/>
            <a:ext cx="3522092" cy="1348160"/>
          </a:xfrm>
          <a:prstGeom prst="roundRect">
            <a:avLst>
              <a:gd name="adj" fmla="val 12717"/>
            </a:avLst>
          </a:prstGeom>
          <a:solidFill>
            <a:srgbClr val="FFFFFF"/>
          </a:solidFill>
          <a:ln/>
          <a:effectLst>
            <a:outerShdw sx="100000" sy="100000" kx="0" ky="0" algn="bl" rotWithShape="0" blurRad="209550" dist="57150" dir="5400000">
              <a:srgbClr val="1A2B3C">
                <a:alpha val="7000"/>
              </a:srgbClr>
            </a:outerShdw>
          </a:effectLst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5" name="Text 12"/>
          <p:cNvSpPr/>
          <p:nvPr/>
        </p:nvSpPr>
        <p:spPr>
          <a:xfrm>
            <a:off x="635794" y="1707021"/>
            <a:ext cx="400050" cy="400050"/>
          </a:xfrm>
          <a:prstGeom prst="roundRect">
            <a:avLst>
              <a:gd name="adj" fmla="val 38095"/>
            </a:avLst>
          </a:prstGeom>
          <a:solidFill>
            <a:srgbClr val="E6F9F1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6" name="Text 13"/>
          <p:cNvSpPr/>
          <p:nvPr/>
        </p:nvSpPr>
        <p:spPr>
          <a:xfrm>
            <a:off x="715804" y="1787031"/>
            <a:ext cx="240030" cy="24003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575" dirty="0">
                <a:solidFill>
                  <a:srgbClr val="00B96B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⏰</a:t>
            </a:r>
            <a:endParaRPr lang="en-US" sz="1575" dirty="0"/>
          </a:p>
        </p:txBody>
      </p:sp>
      <p:sp>
        <p:nvSpPr>
          <p:cNvPr id="17" name="Text 14"/>
          <p:cNvSpPr/>
          <p:nvPr/>
        </p:nvSpPr>
        <p:spPr>
          <a:xfrm>
            <a:off x="1164431" y="1715951"/>
            <a:ext cx="2614836" cy="21545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38" b="1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时间</a:t>
            </a:r>
            <a:endParaRPr lang="en-US" sz="1238" dirty="0"/>
          </a:p>
        </p:txBody>
      </p:sp>
      <p:sp>
        <p:nvSpPr>
          <p:cNvPr id="18" name="Text 15"/>
          <p:cNvSpPr/>
          <p:nvPr/>
        </p:nvSpPr>
        <p:spPr>
          <a:xfrm>
            <a:off x="1164431" y="1958839"/>
            <a:ext cx="2614836" cy="1504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097"/>
              </a:lnSpc>
              <a:buNone/>
            </a:pPr>
            <a:r>
              <a:rPr lang="en-US" sz="731" dirty="0">
                <a:solidFill>
                  <a:srgbClr val="5A6B7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花了</a:t>
            </a:r>
            <a:pPr algn="l" indent="0" marL="0">
              <a:lnSpc>
                <a:spcPts val="1097"/>
              </a:lnSpc>
              <a:buNone/>
            </a:pPr>
            <a:r>
              <a:rPr lang="en-US" sz="731" b="1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多少时间</a:t>
            </a:r>
            <a:pPr algn="l" indent="0" marL="0">
              <a:lnSpc>
                <a:spcPts val="1097"/>
              </a:lnSpc>
              <a:buNone/>
            </a:pPr>
            <a:r>
              <a:rPr lang="en-US" sz="731" dirty="0">
                <a:solidFill>
                  <a:srgbClr val="5A6B7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做这件事</a:t>
            </a:r>
            <a:endParaRPr lang="en-US" sz="731" dirty="0"/>
          </a:p>
        </p:txBody>
      </p:sp>
      <p:sp>
        <p:nvSpPr>
          <p:cNvPr id="19" name="Text 16"/>
          <p:cNvSpPr/>
          <p:nvPr/>
        </p:nvSpPr>
        <p:spPr>
          <a:xfrm>
            <a:off x="3524994" y="1774887"/>
            <a:ext cx="254273" cy="2854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1A2B3C">
                    <a:alpha val="15000"/>
                  </a:srgbClr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01</a:t>
            </a:r>
            <a:endParaRPr lang="en-US" sz="1800" dirty="0"/>
          </a:p>
        </p:txBody>
      </p:sp>
      <p:sp>
        <p:nvSpPr>
          <p:cNvPr id="20" name="Text 17"/>
          <p:cNvSpPr/>
          <p:nvPr/>
        </p:nvSpPr>
        <p:spPr>
          <a:xfrm>
            <a:off x="428625" y="2695426"/>
            <a:ext cx="3522092" cy="1348271"/>
          </a:xfrm>
          <a:prstGeom prst="roundRect">
            <a:avLst>
              <a:gd name="adj" fmla="val 12716"/>
            </a:avLst>
          </a:prstGeom>
          <a:solidFill>
            <a:srgbClr val="FFFFFF"/>
          </a:solidFill>
          <a:ln/>
          <a:effectLst>
            <a:outerShdw sx="100000" sy="100000" kx="0" ky="0" algn="bl" rotWithShape="0" blurRad="209550" dist="57150" dir="5400000">
              <a:srgbClr val="1A2B3C">
                <a:alpha val="7000"/>
              </a:srgbClr>
            </a:outerShdw>
          </a:effectLst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1" name="Text 18"/>
          <p:cNvSpPr/>
          <p:nvPr/>
        </p:nvSpPr>
        <p:spPr>
          <a:xfrm>
            <a:off x="635794" y="3169481"/>
            <a:ext cx="400050" cy="400050"/>
          </a:xfrm>
          <a:prstGeom prst="roundRect">
            <a:avLst>
              <a:gd name="adj" fmla="val 38095"/>
            </a:avLst>
          </a:prstGeom>
          <a:solidFill>
            <a:srgbClr val="FFE9DF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2" name="Text 19"/>
          <p:cNvSpPr/>
          <p:nvPr/>
        </p:nvSpPr>
        <p:spPr>
          <a:xfrm>
            <a:off x="715804" y="3249491"/>
            <a:ext cx="240030" cy="24003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575" dirty="0">
                <a:solidFill>
                  <a:srgbClr val="FF6B35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💸</a:t>
            </a:r>
            <a:endParaRPr lang="en-US" sz="1575" dirty="0"/>
          </a:p>
        </p:txBody>
      </p:sp>
      <p:sp>
        <p:nvSpPr>
          <p:cNvPr id="23" name="Text 20"/>
          <p:cNvSpPr/>
          <p:nvPr/>
        </p:nvSpPr>
        <p:spPr>
          <a:xfrm>
            <a:off x="1164431" y="3178411"/>
            <a:ext cx="2614836" cy="21545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38" b="1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费用</a:t>
            </a:r>
            <a:endParaRPr lang="en-US" sz="1238" dirty="0"/>
          </a:p>
        </p:txBody>
      </p:sp>
      <p:sp>
        <p:nvSpPr>
          <p:cNvPr id="24" name="Text 21"/>
          <p:cNvSpPr/>
          <p:nvPr/>
        </p:nvSpPr>
        <p:spPr>
          <a:xfrm>
            <a:off x="1164431" y="3421298"/>
            <a:ext cx="2614836" cy="1504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097"/>
              </a:lnSpc>
              <a:buNone/>
            </a:pPr>
            <a:r>
              <a:rPr lang="en-US" sz="731" dirty="0">
                <a:solidFill>
                  <a:srgbClr val="5A6B7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花了</a:t>
            </a:r>
            <a:pPr algn="l" indent="0" marL="0">
              <a:lnSpc>
                <a:spcPts val="1097"/>
              </a:lnSpc>
              <a:buNone/>
            </a:pPr>
            <a:r>
              <a:rPr lang="en-US" sz="731" b="1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多少钱</a:t>
            </a:r>
            <a:pPr algn="l" indent="0" marL="0">
              <a:lnSpc>
                <a:spcPts val="1097"/>
              </a:lnSpc>
              <a:buNone/>
            </a:pPr>
            <a:r>
              <a:rPr lang="en-US" sz="731" dirty="0">
                <a:solidFill>
                  <a:srgbClr val="5A6B7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做这件事</a:t>
            </a:r>
            <a:endParaRPr lang="en-US" sz="731" dirty="0"/>
          </a:p>
        </p:txBody>
      </p:sp>
      <p:sp>
        <p:nvSpPr>
          <p:cNvPr id="25" name="Text 22"/>
          <p:cNvSpPr/>
          <p:nvPr/>
        </p:nvSpPr>
        <p:spPr>
          <a:xfrm>
            <a:off x="3524994" y="3237347"/>
            <a:ext cx="254273" cy="2854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1A2B3C">
                    <a:alpha val="15000"/>
                  </a:srgbClr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02</a:t>
            </a:r>
            <a:endParaRPr lang="en-US" sz="1800" dirty="0"/>
          </a:p>
        </p:txBody>
      </p:sp>
      <p:sp>
        <p:nvSpPr>
          <p:cNvPr id="26" name="Text 23"/>
          <p:cNvSpPr/>
          <p:nvPr/>
        </p:nvSpPr>
        <p:spPr>
          <a:xfrm>
            <a:off x="428625" y="4157997"/>
            <a:ext cx="3522092" cy="1348160"/>
          </a:xfrm>
          <a:prstGeom prst="roundRect">
            <a:avLst>
              <a:gd name="adj" fmla="val 12717"/>
            </a:avLst>
          </a:prstGeom>
          <a:solidFill>
            <a:srgbClr val="FFFFFF"/>
          </a:solidFill>
          <a:ln/>
          <a:effectLst>
            <a:outerShdw sx="100000" sy="100000" kx="0" ky="0" algn="bl" rotWithShape="0" blurRad="209550" dist="57150" dir="5400000">
              <a:srgbClr val="1A2B3C">
                <a:alpha val="7000"/>
              </a:srgbClr>
            </a:outerShdw>
          </a:effectLst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7" name="Text 24"/>
          <p:cNvSpPr/>
          <p:nvPr/>
        </p:nvSpPr>
        <p:spPr>
          <a:xfrm>
            <a:off x="635794" y="4632052"/>
            <a:ext cx="400050" cy="400050"/>
          </a:xfrm>
          <a:prstGeom prst="roundRect">
            <a:avLst>
              <a:gd name="adj" fmla="val 38095"/>
            </a:avLst>
          </a:prstGeom>
          <a:solidFill>
            <a:srgbClr val="FFF6E0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8" name="Text 25"/>
          <p:cNvSpPr/>
          <p:nvPr/>
        </p:nvSpPr>
        <p:spPr>
          <a:xfrm>
            <a:off x="715804" y="4712062"/>
            <a:ext cx="240030" cy="24003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575" dirty="0">
                <a:solidFill>
                  <a:srgbClr val="B5790F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🏆</a:t>
            </a:r>
            <a:endParaRPr lang="en-US" sz="1575" dirty="0"/>
          </a:p>
        </p:txBody>
      </p:sp>
      <p:sp>
        <p:nvSpPr>
          <p:cNvPr id="29" name="Text 26"/>
          <p:cNvSpPr/>
          <p:nvPr/>
        </p:nvSpPr>
        <p:spPr>
          <a:xfrm>
            <a:off x="1164431" y="4640982"/>
            <a:ext cx="2614836" cy="21545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38" b="1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功劳</a:t>
            </a:r>
            <a:endParaRPr lang="en-US" sz="1238" dirty="0"/>
          </a:p>
        </p:txBody>
      </p:sp>
      <p:sp>
        <p:nvSpPr>
          <p:cNvPr id="30" name="Text 27"/>
          <p:cNvSpPr/>
          <p:nvPr/>
        </p:nvSpPr>
        <p:spPr>
          <a:xfrm>
            <a:off x="1164431" y="4883869"/>
            <a:ext cx="2614836" cy="1504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097"/>
              </a:lnSpc>
              <a:buNone/>
            </a:pPr>
            <a:r>
              <a:rPr lang="en-US" sz="731" dirty="0">
                <a:solidFill>
                  <a:srgbClr val="5A6B7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产生了</a:t>
            </a:r>
            <a:pPr algn="l" indent="0" marL="0">
              <a:lnSpc>
                <a:spcPts val="1097"/>
              </a:lnSpc>
              <a:buNone/>
            </a:pPr>
            <a:r>
              <a:rPr lang="en-US" sz="731" b="1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多少贡献分</a:t>
            </a:r>
            <a:endParaRPr lang="en-US" sz="731" dirty="0"/>
          </a:p>
        </p:txBody>
      </p:sp>
      <p:sp>
        <p:nvSpPr>
          <p:cNvPr id="31" name="Text 28"/>
          <p:cNvSpPr/>
          <p:nvPr/>
        </p:nvSpPr>
        <p:spPr>
          <a:xfrm>
            <a:off x="3524994" y="4699918"/>
            <a:ext cx="254273" cy="2854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1A2B3C">
                    <a:alpha val="15000"/>
                  </a:srgbClr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03</a:t>
            </a:r>
            <a:endParaRPr lang="en-US" sz="1800" dirty="0"/>
          </a:p>
        </p:txBody>
      </p:sp>
      <p:sp>
        <p:nvSpPr>
          <p:cNvPr id="32" name="Text 29"/>
          <p:cNvSpPr/>
          <p:nvPr/>
        </p:nvSpPr>
        <p:spPr>
          <a:xfrm>
            <a:off x="4136454" y="1232967"/>
            <a:ext cx="4578921" cy="1348160"/>
          </a:xfrm>
          <a:prstGeom prst="roundRect">
            <a:avLst>
              <a:gd name="adj" fmla="val 15543"/>
            </a:avLst>
          </a:prstGeom>
          <a:solidFill>
            <a:srgbClr val="FFFFFF"/>
          </a:solidFill>
          <a:ln/>
          <a:effectLst>
            <a:outerShdw sx="100000" sy="100000" kx="0" ky="0" algn="bl" rotWithShape="0" blurRad="228600" dist="76200" dir="5400000">
              <a:srgbClr val="1A2B3C">
                <a:alpha val="8000"/>
              </a:srgbClr>
            </a:outerShdw>
          </a:effectLst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3" name="Text 30"/>
          <p:cNvSpPr/>
          <p:nvPr/>
        </p:nvSpPr>
        <p:spPr>
          <a:xfrm>
            <a:off x="4307904" y="1425848"/>
            <a:ext cx="300038" cy="300038"/>
          </a:xfrm>
          <a:prstGeom prst="roundRect">
            <a:avLst>
              <a:gd name="adj" fmla="val 38095"/>
            </a:avLst>
          </a:prstGeom>
          <a:solidFill>
            <a:srgbClr val="E6F9F1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4" name="Text 31"/>
          <p:cNvSpPr/>
          <p:nvPr/>
        </p:nvSpPr>
        <p:spPr>
          <a:xfrm>
            <a:off x="4363626" y="1481569"/>
            <a:ext cx="188595" cy="18859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238" dirty="0">
                <a:solidFill>
                  <a:srgbClr val="00B96B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👤</a:t>
            </a:r>
            <a:endParaRPr lang="en-US" sz="1238" dirty="0"/>
          </a:p>
        </p:txBody>
      </p:sp>
      <p:sp>
        <p:nvSpPr>
          <p:cNvPr id="35" name="Text 32"/>
          <p:cNvSpPr/>
          <p:nvPr/>
        </p:nvSpPr>
        <p:spPr>
          <a:xfrm>
            <a:off x="4693667" y="1479426"/>
            <a:ext cx="3362362" cy="2083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125" b="1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个人模式</a:t>
            </a:r>
            <a:endParaRPr lang="en-US" sz="1125" dirty="0"/>
          </a:p>
        </p:txBody>
      </p:sp>
      <p:sp>
        <p:nvSpPr>
          <p:cNvPr id="36" name="Text 33"/>
          <p:cNvSpPr/>
          <p:nvPr/>
        </p:nvSpPr>
        <p:spPr>
          <a:xfrm>
            <a:off x="8098892" y="1533004"/>
            <a:ext cx="445033" cy="1197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00" b="1" spc="113" kern="0" dirty="0">
                <a:solidFill>
                  <a:srgbClr val="94A3B8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MODE 01</a:t>
            </a:r>
            <a:endParaRPr lang="en-US" sz="800" dirty="0"/>
          </a:p>
        </p:txBody>
      </p:sp>
      <p:sp>
        <p:nvSpPr>
          <p:cNvPr id="37" name="Text 34"/>
          <p:cNvSpPr/>
          <p:nvPr/>
        </p:nvSpPr>
        <p:spPr>
          <a:xfrm>
            <a:off x="4307904" y="1797323"/>
            <a:ext cx="4236021" cy="1727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60"/>
              </a:lnSpc>
              <a:buNone/>
            </a:pPr>
            <a:r>
              <a:rPr lang="en-US" sz="788" dirty="0">
                <a:solidFill>
                  <a:srgbClr val="5A6B7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给自己记账 — 把</a:t>
            </a:r>
            <a:pPr algn="l" indent="0" marL="0">
              <a:lnSpc>
                <a:spcPts val="1260"/>
              </a:lnSpc>
              <a:buNone/>
            </a:pPr>
            <a:r>
              <a:rPr lang="en-US" sz="788" b="1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个人行为</a:t>
            </a:r>
            <a:pPr algn="l" indent="0" marL="0">
              <a:lnSpc>
                <a:spcPts val="1260"/>
              </a:lnSpc>
              <a:buNone/>
            </a:pPr>
            <a:r>
              <a:rPr lang="en-US" sz="788" dirty="0">
                <a:solidFill>
                  <a:srgbClr val="5A6B7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三维记录下来，形成个人资产档案。</a:t>
            </a:r>
            <a:endParaRPr lang="en-US" sz="788" dirty="0"/>
          </a:p>
        </p:txBody>
      </p:sp>
      <p:sp>
        <p:nvSpPr>
          <p:cNvPr id="38" name="Text 35"/>
          <p:cNvSpPr/>
          <p:nvPr/>
        </p:nvSpPr>
        <p:spPr>
          <a:xfrm>
            <a:off x="4307904" y="2043001"/>
            <a:ext cx="4236021" cy="357188"/>
          </a:xfrm>
          <a:prstGeom prst="roundRect">
            <a:avLst>
              <a:gd name="adj" fmla="val 32000"/>
            </a:avLst>
          </a:prstGeom>
          <a:solidFill>
            <a:srgbClr val="FAFCFB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9" name="Text 36"/>
          <p:cNvSpPr/>
          <p:nvPr/>
        </p:nvSpPr>
        <p:spPr>
          <a:xfrm>
            <a:off x="4399344" y="2117582"/>
            <a:ext cx="652939" cy="208026"/>
          </a:xfrm>
          <a:prstGeom prst="roundRect">
            <a:avLst>
              <a:gd name="adj" fmla="val 27473"/>
            </a:avLst>
          </a:prstGeom>
          <a:solidFill>
            <a:srgbClr val="FFFFFF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0" name="Text 37"/>
          <p:cNvSpPr/>
          <p:nvPr/>
        </p:nvSpPr>
        <p:spPr>
          <a:xfrm>
            <a:off x="4422204" y="2128726"/>
            <a:ext cx="607219" cy="18573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731" b="1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我做了什么</a:t>
            </a:r>
            <a:endParaRPr lang="en-US" sz="731" dirty="0"/>
          </a:p>
        </p:txBody>
      </p:sp>
      <p:sp>
        <p:nvSpPr>
          <p:cNvPr id="41" name="Text 38"/>
          <p:cNvSpPr/>
          <p:nvPr/>
        </p:nvSpPr>
        <p:spPr>
          <a:xfrm>
            <a:off x="5072286" y="2168017"/>
            <a:ext cx="92869" cy="10715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94A3B8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→</a:t>
            </a:r>
            <a:endParaRPr lang="en-US" sz="800" dirty="0"/>
          </a:p>
        </p:txBody>
      </p:sp>
      <p:sp>
        <p:nvSpPr>
          <p:cNvPr id="42" name="Text 39"/>
          <p:cNvSpPr/>
          <p:nvPr/>
        </p:nvSpPr>
        <p:spPr>
          <a:xfrm>
            <a:off x="5187443" y="2117582"/>
            <a:ext cx="555498" cy="208026"/>
          </a:xfrm>
          <a:prstGeom prst="roundRect">
            <a:avLst>
              <a:gd name="adj" fmla="val 27473"/>
            </a:avLst>
          </a:prstGeom>
          <a:solidFill>
            <a:srgbClr val="00B96B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3" name="Text 40"/>
          <p:cNvSpPr/>
          <p:nvPr/>
        </p:nvSpPr>
        <p:spPr>
          <a:xfrm>
            <a:off x="5208017" y="2128726"/>
            <a:ext cx="514350" cy="18573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731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三维记账</a:t>
            </a:r>
            <a:endParaRPr lang="en-US" sz="731" dirty="0"/>
          </a:p>
        </p:txBody>
      </p:sp>
      <p:sp>
        <p:nvSpPr>
          <p:cNvPr id="44" name="Text 41"/>
          <p:cNvSpPr/>
          <p:nvPr/>
        </p:nvSpPr>
        <p:spPr>
          <a:xfrm>
            <a:off x="5765229" y="2168017"/>
            <a:ext cx="92869" cy="10715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94A3B8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→</a:t>
            </a:r>
            <a:endParaRPr lang="en-US" sz="800" dirty="0"/>
          </a:p>
        </p:txBody>
      </p:sp>
      <p:sp>
        <p:nvSpPr>
          <p:cNvPr id="45" name="Text 42"/>
          <p:cNvSpPr/>
          <p:nvPr/>
        </p:nvSpPr>
        <p:spPr>
          <a:xfrm>
            <a:off x="5880387" y="2117582"/>
            <a:ext cx="555498" cy="208026"/>
          </a:xfrm>
          <a:prstGeom prst="roundRect">
            <a:avLst>
              <a:gd name="adj" fmla="val 27473"/>
            </a:avLst>
          </a:prstGeom>
          <a:solidFill>
            <a:srgbClr val="FFFFFF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6" name="Text 43"/>
          <p:cNvSpPr/>
          <p:nvPr/>
        </p:nvSpPr>
        <p:spPr>
          <a:xfrm>
            <a:off x="5900961" y="2128726"/>
            <a:ext cx="514350" cy="18573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731" b="1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个人资产</a:t>
            </a:r>
            <a:endParaRPr lang="en-US" sz="731" dirty="0"/>
          </a:p>
        </p:txBody>
      </p:sp>
      <p:sp>
        <p:nvSpPr>
          <p:cNvPr id="47" name="Text 44"/>
          <p:cNvSpPr/>
          <p:nvPr/>
        </p:nvSpPr>
        <p:spPr>
          <a:xfrm>
            <a:off x="4136454" y="2695426"/>
            <a:ext cx="4578921" cy="1348271"/>
          </a:xfrm>
          <a:prstGeom prst="roundRect">
            <a:avLst>
              <a:gd name="adj" fmla="val 15542"/>
            </a:avLst>
          </a:prstGeom>
          <a:solidFill>
            <a:srgbClr val="FFFFFF"/>
          </a:solidFill>
          <a:ln/>
          <a:effectLst>
            <a:outerShdw sx="100000" sy="100000" kx="0" ky="0" algn="bl" rotWithShape="0" blurRad="228600" dist="76200" dir="5400000">
              <a:srgbClr val="1A2B3C">
                <a:alpha val="8000"/>
              </a:srgbClr>
            </a:outerShdw>
          </a:effectLst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8" name="Text 45"/>
          <p:cNvSpPr/>
          <p:nvPr/>
        </p:nvSpPr>
        <p:spPr>
          <a:xfrm>
            <a:off x="4307904" y="2888307"/>
            <a:ext cx="300038" cy="300038"/>
          </a:xfrm>
          <a:prstGeom prst="roundRect">
            <a:avLst>
              <a:gd name="adj" fmla="val 38095"/>
            </a:avLst>
          </a:prstGeom>
          <a:solidFill>
            <a:srgbClr val="FFE9DF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9" name="Text 46"/>
          <p:cNvSpPr/>
          <p:nvPr/>
        </p:nvSpPr>
        <p:spPr>
          <a:xfrm>
            <a:off x="4363626" y="2944029"/>
            <a:ext cx="188595" cy="18859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238" dirty="0">
                <a:solidFill>
                  <a:srgbClr val="FF6B35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👥</a:t>
            </a:r>
            <a:endParaRPr lang="en-US" sz="1238" dirty="0"/>
          </a:p>
        </p:txBody>
      </p:sp>
      <p:sp>
        <p:nvSpPr>
          <p:cNvPr id="50" name="Text 47"/>
          <p:cNvSpPr/>
          <p:nvPr/>
        </p:nvSpPr>
        <p:spPr>
          <a:xfrm>
            <a:off x="4693667" y="2941886"/>
            <a:ext cx="3362362" cy="2083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125" b="1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圈子模式</a:t>
            </a:r>
            <a:endParaRPr lang="en-US" sz="1125" dirty="0"/>
          </a:p>
        </p:txBody>
      </p:sp>
      <p:sp>
        <p:nvSpPr>
          <p:cNvPr id="51" name="Text 48"/>
          <p:cNvSpPr/>
          <p:nvPr/>
        </p:nvSpPr>
        <p:spPr>
          <a:xfrm>
            <a:off x="8098892" y="2995464"/>
            <a:ext cx="445033" cy="1197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00" b="1" spc="113" kern="0" dirty="0">
                <a:solidFill>
                  <a:srgbClr val="94A3B8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MODE 02</a:t>
            </a:r>
            <a:endParaRPr lang="en-US" sz="800" dirty="0"/>
          </a:p>
        </p:txBody>
      </p:sp>
      <p:sp>
        <p:nvSpPr>
          <p:cNvPr id="52" name="Text 49"/>
          <p:cNvSpPr/>
          <p:nvPr/>
        </p:nvSpPr>
        <p:spPr>
          <a:xfrm>
            <a:off x="4307904" y="3259782"/>
            <a:ext cx="4236021" cy="1727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60"/>
              </a:lnSpc>
              <a:buNone/>
            </a:pPr>
            <a:r>
              <a:rPr lang="en-US" sz="788" dirty="0">
                <a:solidFill>
                  <a:srgbClr val="5A6B7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给项目记账 — 把</a:t>
            </a:r>
            <a:pPr algn="l" indent="0" marL="0">
              <a:lnSpc>
                <a:spcPts val="1260"/>
              </a:lnSpc>
              <a:buNone/>
            </a:pPr>
            <a:r>
              <a:rPr lang="en-US" sz="788" b="1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项目里的行为</a:t>
            </a:r>
            <a:pPr algn="l" indent="0" marL="0">
              <a:lnSpc>
                <a:spcPts val="1260"/>
              </a:lnSpc>
              <a:buNone/>
            </a:pPr>
            <a:r>
              <a:rPr lang="en-US" sz="788" dirty="0">
                <a:solidFill>
                  <a:srgbClr val="5A6B7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三维记录，进入圈子资金池参与分配。</a:t>
            </a:r>
            <a:endParaRPr lang="en-US" sz="788" dirty="0"/>
          </a:p>
        </p:txBody>
      </p:sp>
      <p:sp>
        <p:nvSpPr>
          <p:cNvPr id="53" name="Text 50"/>
          <p:cNvSpPr/>
          <p:nvPr/>
        </p:nvSpPr>
        <p:spPr>
          <a:xfrm>
            <a:off x="4307904" y="3505460"/>
            <a:ext cx="4236021" cy="357188"/>
          </a:xfrm>
          <a:prstGeom prst="roundRect">
            <a:avLst>
              <a:gd name="adj" fmla="val 32000"/>
            </a:avLst>
          </a:prstGeom>
          <a:solidFill>
            <a:srgbClr val="FAFCFB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4" name="Text 51"/>
          <p:cNvSpPr/>
          <p:nvPr/>
        </p:nvSpPr>
        <p:spPr>
          <a:xfrm>
            <a:off x="4401630" y="3580041"/>
            <a:ext cx="555498" cy="208026"/>
          </a:xfrm>
          <a:prstGeom prst="roundRect">
            <a:avLst>
              <a:gd name="adj" fmla="val 27473"/>
            </a:avLst>
          </a:prstGeom>
          <a:solidFill>
            <a:srgbClr val="FFFFFF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5" name="Text 52"/>
          <p:cNvSpPr/>
          <p:nvPr/>
        </p:nvSpPr>
        <p:spPr>
          <a:xfrm>
            <a:off x="4422204" y="3591185"/>
            <a:ext cx="514350" cy="18573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731" b="1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项目行为</a:t>
            </a:r>
            <a:endParaRPr lang="en-US" sz="731" dirty="0"/>
          </a:p>
        </p:txBody>
      </p:sp>
      <p:sp>
        <p:nvSpPr>
          <p:cNvPr id="56" name="Text 53"/>
          <p:cNvSpPr/>
          <p:nvPr/>
        </p:nvSpPr>
        <p:spPr>
          <a:xfrm>
            <a:off x="4979417" y="3630476"/>
            <a:ext cx="92869" cy="10715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94A3B8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→</a:t>
            </a:r>
            <a:endParaRPr lang="en-US" sz="800" dirty="0"/>
          </a:p>
        </p:txBody>
      </p:sp>
      <p:sp>
        <p:nvSpPr>
          <p:cNvPr id="57" name="Text 54"/>
          <p:cNvSpPr/>
          <p:nvPr/>
        </p:nvSpPr>
        <p:spPr>
          <a:xfrm>
            <a:off x="5094574" y="3580041"/>
            <a:ext cx="555498" cy="208026"/>
          </a:xfrm>
          <a:prstGeom prst="roundRect">
            <a:avLst>
              <a:gd name="adj" fmla="val 27473"/>
            </a:avLst>
          </a:prstGeom>
          <a:solidFill>
            <a:srgbClr val="FF6B35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8" name="Text 55"/>
          <p:cNvSpPr/>
          <p:nvPr/>
        </p:nvSpPr>
        <p:spPr>
          <a:xfrm>
            <a:off x="5115148" y="3591185"/>
            <a:ext cx="514350" cy="18573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731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三维记账</a:t>
            </a:r>
            <a:endParaRPr lang="en-US" sz="731" dirty="0"/>
          </a:p>
        </p:txBody>
      </p:sp>
      <p:sp>
        <p:nvSpPr>
          <p:cNvPr id="59" name="Text 56"/>
          <p:cNvSpPr/>
          <p:nvPr/>
        </p:nvSpPr>
        <p:spPr>
          <a:xfrm>
            <a:off x="5672361" y="3630476"/>
            <a:ext cx="92869" cy="10715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94A3B8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→</a:t>
            </a:r>
            <a:endParaRPr lang="en-US" sz="800" dirty="0"/>
          </a:p>
        </p:txBody>
      </p:sp>
      <p:sp>
        <p:nvSpPr>
          <p:cNvPr id="60" name="Text 57"/>
          <p:cNvSpPr/>
          <p:nvPr/>
        </p:nvSpPr>
        <p:spPr>
          <a:xfrm>
            <a:off x="5787518" y="3580041"/>
            <a:ext cx="555498" cy="208026"/>
          </a:xfrm>
          <a:prstGeom prst="roundRect">
            <a:avLst>
              <a:gd name="adj" fmla="val 27473"/>
            </a:avLst>
          </a:prstGeom>
          <a:solidFill>
            <a:srgbClr val="FFFFFF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1" name="Text 58"/>
          <p:cNvSpPr/>
          <p:nvPr/>
        </p:nvSpPr>
        <p:spPr>
          <a:xfrm>
            <a:off x="5808092" y="3591185"/>
            <a:ext cx="514350" cy="18573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731" b="1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圈子分配</a:t>
            </a:r>
            <a:endParaRPr lang="en-US" sz="731" dirty="0"/>
          </a:p>
        </p:txBody>
      </p:sp>
      <p:sp>
        <p:nvSpPr>
          <p:cNvPr id="62" name="Text 59"/>
          <p:cNvSpPr/>
          <p:nvPr/>
        </p:nvSpPr>
        <p:spPr>
          <a:xfrm>
            <a:off x="4136454" y="4157997"/>
            <a:ext cx="4578921" cy="1348160"/>
          </a:xfrm>
          <a:prstGeom prst="roundRect">
            <a:avLst>
              <a:gd name="adj" fmla="val 15543"/>
            </a:avLst>
          </a:prstGeom>
          <a:solidFill>
            <a:srgbClr val="FFFFFF"/>
          </a:solidFill>
          <a:ln/>
          <a:effectLst>
            <a:outerShdw sx="100000" sy="100000" kx="0" ky="0" algn="bl" rotWithShape="0" blurRad="228600" dist="76200" dir="5400000">
              <a:srgbClr val="1A2B3C">
                <a:alpha val="8000"/>
              </a:srgbClr>
            </a:outerShdw>
          </a:effectLst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3" name="Text 60"/>
          <p:cNvSpPr/>
          <p:nvPr/>
        </p:nvSpPr>
        <p:spPr>
          <a:xfrm>
            <a:off x="4307904" y="4350879"/>
            <a:ext cx="300038" cy="300038"/>
          </a:xfrm>
          <a:prstGeom prst="roundRect">
            <a:avLst>
              <a:gd name="adj" fmla="val 38095"/>
            </a:avLst>
          </a:prstGeom>
          <a:solidFill>
            <a:srgbClr val="FFF6E0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4" name="Text 61"/>
          <p:cNvSpPr/>
          <p:nvPr/>
        </p:nvSpPr>
        <p:spPr>
          <a:xfrm>
            <a:off x="4363626" y="4406600"/>
            <a:ext cx="188595" cy="18859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238" dirty="0">
                <a:solidFill>
                  <a:srgbClr val="B5790F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📅</a:t>
            </a:r>
            <a:endParaRPr lang="en-US" sz="1238" dirty="0"/>
          </a:p>
        </p:txBody>
      </p:sp>
      <p:sp>
        <p:nvSpPr>
          <p:cNvPr id="65" name="Text 62"/>
          <p:cNvSpPr/>
          <p:nvPr/>
        </p:nvSpPr>
        <p:spPr>
          <a:xfrm>
            <a:off x="4693667" y="4404457"/>
            <a:ext cx="3362362" cy="2083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125" b="1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摊销</a:t>
            </a:r>
            <a:endParaRPr lang="en-US" sz="1125" dirty="0"/>
          </a:p>
        </p:txBody>
      </p:sp>
      <p:sp>
        <p:nvSpPr>
          <p:cNvPr id="66" name="Text 63"/>
          <p:cNvSpPr/>
          <p:nvPr/>
        </p:nvSpPr>
        <p:spPr>
          <a:xfrm>
            <a:off x="8098892" y="4458035"/>
            <a:ext cx="445033" cy="1197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00" b="1" spc="113" kern="0" dirty="0">
                <a:solidFill>
                  <a:srgbClr val="94A3B8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MODE 03</a:t>
            </a:r>
            <a:endParaRPr lang="en-US" sz="800" dirty="0"/>
          </a:p>
        </p:txBody>
      </p:sp>
      <p:sp>
        <p:nvSpPr>
          <p:cNvPr id="67" name="Text 64"/>
          <p:cNvSpPr/>
          <p:nvPr/>
        </p:nvSpPr>
        <p:spPr>
          <a:xfrm>
            <a:off x="4307904" y="4722354"/>
            <a:ext cx="4236021" cy="1727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60"/>
              </a:lnSpc>
              <a:buNone/>
            </a:pPr>
            <a:r>
              <a:rPr lang="en-US" sz="788" b="1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计划性支出</a:t>
            </a:r>
            <a:pPr algn="l" indent="0" marL="0">
              <a:lnSpc>
                <a:spcPts val="1260"/>
              </a:lnSpc>
              <a:buNone/>
            </a:pPr>
            <a:r>
              <a:rPr lang="en-US" sz="788" dirty="0">
                <a:solidFill>
                  <a:srgbClr val="5A6B7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分摊到每一天，避免一次性记账造成月度利益失衡。</a:t>
            </a:r>
            <a:endParaRPr lang="en-US" sz="788" dirty="0"/>
          </a:p>
        </p:txBody>
      </p:sp>
      <p:sp>
        <p:nvSpPr>
          <p:cNvPr id="68" name="Text 65"/>
          <p:cNvSpPr/>
          <p:nvPr/>
        </p:nvSpPr>
        <p:spPr>
          <a:xfrm>
            <a:off x="4307904" y="4968032"/>
            <a:ext cx="4236021" cy="428625"/>
          </a:xfrm>
          <a:prstGeom prst="roundRect">
            <a:avLst>
              <a:gd name="adj" fmla="val 26667"/>
            </a:avLst>
          </a:prstGeom>
          <a:solidFill>
            <a:srgbClr val="FAFCFB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9" name="Text 66"/>
          <p:cNvSpPr/>
          <p:nvPr/>
        </p:nvSpPr>
        <p:spPr>
          <a:xfrm>
            <a:off x="428625" y="4843463"/>
            <a:ext cx="7938381" cy="1388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731" spc="56" kern="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领咖网 · </a:t>
            </a:r>
            <a:pPr algn="l" indent="0" marL="0">
              <a:buNone/>
            </a:pPr>
            <a:r>
              <a:rPr lang="en-US" sz="731" spc="56" kern="0" dirty="0">
                <a:solidFill>
                  <a:srgbClr val="94A3B8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Lingka</a:t>
            </a:r>
            <a:pPr algn="l" indent="0" marL="0">
              <a:buNone/>
            </a:pPr>
            <a:r>
              <a:rPr lang="en-US" sz="731" spc="56" kern="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</a:t>
            </a:r>
            <a:pPr algn="l" indent="0" marL="0">
              <a:buNone/>
            </a:pPr>
            <a:r>
              <a:rPr lang="en-US" sz="731" spc="56" kern="0" dirty="0">
                <a:solidFill>
                  <a:srgbClr val="94A3B8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Network</a:t>
            </a:r>
            <a:pPr algn="l" indent="0" marL="0">
              <a:buNone/>
            </a:pPr>
            <a:r>
              <a:rPr lang="en-US" sz="731" spc="56" kern="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· 三维记账 = 时间 × 费用 × 功劳</a:t>
            </a:r>
            <a:endParaRPr lang="en-US" sz="731" dirty="0"/>
          </a:p>
        </p:txBody>
      </p:sp>
      <p:sp>
        <p:nvSpPr>
          <p:cNvPr id="70" name="Text 67"/>
          <p:cNvSpPr/>
          <p:nvPr/>
        </p:nvSpPr>
        <p:spPr>
          <a:xfrm>
            <a:off x="8381293" y="4843463"/>
            <a:ext cx="477842" cy="1519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00" spc="56" kern="0" dirty="0">
                <a:solidFill>
                  <a:srgbClr val="94A3B8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15 / 24</a:t>
            </a:r>
            <a:endParaRPr lang="en-US" sz="8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15250" y="-714375"/>
            <a:ext cx="2000250" cy="2000250"/>
          </a:xfrm>
          <a:prstGeom prst="ellipse">
            <a:avLst/>
          </a:prstGeom>
          <a:solidFill>
            <a:srgbClr val="FF6B35">
              <a:alpha val="14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405765" y="344386"/>
            <a:ext cx="1053658" cy="254203"/>
          </a:xfrm>
          <a:prstGeom prst="roundRect">
            <a:avLst>
              <a:gd name="adj" fmla="val 3743258"/>
            </a:avLst>
          </a:prstGeom>
          <a:solidFill>
            <a:srgbClr val="FFE9DF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" name="Text 2"/>
          <p:cNvSpPr/>
          <p:nvPr/>
        </p:nvSpPr>
        <p:spPr>
          <a:xfrm>
            <a:off x="428625" y="357188"/>
            <a:ext cx="1007938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800" spc="56" kern="0" dirty="0">
                <a:solidFill>
                  <a:srgbClr val="FF6B35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FEATURE · 05</a:t>
            </a:r>
            <a:endParaRPr lang="en-US" sz="800" dirty="0"/>
          </a:p>
        </p:txBody>
      </p:sp>
      <p:sp>
        <p:nvSpPr>
          <p:cNvPr id="6" name="Text 3"/>
          <p:cNvSpPr/>
          <p:nvPr/>
        </p:nvSpPr>
        <p:spPr>
          <a:xfrm>
            <a:off x="428625" y="671513"/>
            <a:ext cx="3964890" cy="3903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46"/>
              </a:lnSpc>
              <a:buNone/>
            </a:pPr>
            <a:r>
              <a:rPr lang="en-US" sz="2588" b="1" spc="-56" kern="0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利益分配 — </a:t>
            </a:r>
            <a:pPr algn="l" indent="0" marL="0">
              <a:lnSpc>
                <a:spcPts val="2846"/>
              </a:lnSpc>
              <a:buNone/>
            </a:pPr>
            <a:r>
              <a:rPr lang="en-US" sz="2588" b="1" spc="-56" kern="0" dirty="0">
                <a:solidFill>
                  <a:srgbClr val="FF6B3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日结与月结</a:t>
            </a:r>
            <a:endParaRPr lang="en-US" sz="2588" dirty="0"/>
          </a:p>
        </p:txBody>
      </p:sp>
      <p:sp>
        <p:nvSpPr>
          <p:cNvPr id="7" name="Text 4"/>
          <p:cNvSpPr/>
          <p:nvPr/>
        </p:nvSpPr>
        <p:spPr>
          <a:xfrm>
            <a:off x="8309409" y="918642"/>
            <a:ext cx="609203" cy="1254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00" spc="113" kern="0" dirty="0">
                <a:solidFill>
                  <a:srgbClr val="94A3B8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16 / 24</a:t>
            </a:r>
            <a:endParaRPr lang="en-US" sz="800" dirty="0"/>
          </a:p>
        </p:txBody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625" y="1232967"/>
            <a:ext cx="4064794" cy="1585801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600075" y="1411560"/>
            <a:ext cx="314325" cy="314325"/>
          </a:xfrm>
          <a:prstGeom prst="roundRect">
            <a:avLst>
              <a:gd name="adj" fmla="val 36364"/>
            </a:avLst>
          </a:prstGeom>
          <a:solidFill>
            <a:srgbClr val="FFFFFF">
              <a:alpha val="22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0" name="Text 6"/>
          <p:cNvSpPr/>
          <p:nvPr/>
        </p:nvSpPr>
        <p:spPr>
          <a:xfrm>
            <a:off x="662940" y="1474425"/>
            <a:ext cx="188595" cy="18859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238" dirty="0">
                <a:solidFill>
                  <a:srgbClr val="FFFFFF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☀️</a:t>
            </a:r>
            <a:endParaRPr lang="en-US" sz="1238" dirty="0"/>
          </a:p>
        </p:txBody>
      </p:sp>
      <p:sp>
        <p:nvSpPr>
          <p:cNvPr id="11" name="Text 7"/>
          <p:cNvSpPr/>
          <p:nvPr/>
        </p:nvSpPr>
        <p:spPr>
          <a:xfrm>
            <a:off x="1000125" y="1404417"/>
            <a:ext cx="1640128" cy="1280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00" b="1" spc="169" kern="0" dirty="0">
                <a:solidFill>
                  <a:srgbClr val="FFFFFF">
                    <a:alpha val="85000"/>
                  </a:srgbClr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DAILY SETTLEMENT</a:t>
            </a:r>
            <a:endParaRPr lang="en-US" sz="800" dirty="0"/>
          </a:p>
        </p:txBody>
      </p:sp>
      <p:sp>
        <p:nvSpPr>
          <p:cNvPr id="12" name="Text 8"/>
          <p:cNvSpPr/>
          <p:nvPr/>
        </p:nvSpPr>
        <p:spPr>
          <a:xfrm>
            <a:off x="1000125" y="1504429"/>
            <a:ext cx="1518047" cy="2468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日结 = 计算层</a:t>
            </a:r>
            <a:endParaRPr lang="en-US" sz="1350" dirty="0"/>
          </a:p>
        </p:txBody>
      </p:sp>
      <p:sp>
        <p:nvSpPr>
          <p:cNvPr id="13" name="Text 9"/>
          <p:cNvSpPr/>
          <p:nvPr/>
        </p:nvSpPr>
        <p:spPr>
          <a:xfrm>
            <a:off x="600075" y="1818754"/>
            <a:ext cx="3721894" cy="142875"/>
          </a:xfrm>
          <a:prstGeom prst="roundRect">
            <a:avLst>
              <a:gd name="adj" fmla="val 6660000"/>
            </a:avLst>
          </a:prstGeom>
          <a:solidFill>
            <a:srgbClr val="FFFFFF">
              <a:alpha val="20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4" name="Text 10"/>
          <p:cNvSpPr/>
          <p:nvPr/>
        </p:nvSpPr>
        <p:spPr>
          <a:xfrm>
            <a:off x="600075" y="1818754"/>
            <a:ext cx="3721894" cy="14287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800" b="1" spc="56" kern="0" dirty="0">
                <a:solidFill>
                  <a:srgbClr val="FFFFFF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EVERY DAY</a:t>
            </a:r>
            <a:endParaRPr lang="en-US" sz="800" dirty="0"/>
          </a:p>
        </p:txBody>
      </p:sp>
      <p:sp>
        <p:nvSpPr>
          <p:cNvPr id="15" name="Text 11"/>
          <p:cNvSpPr/>
          <p:nvPr/>
        </p:nvSpPr>
        <p:spPr>
          <a:xfrm>
            <a:off x="600075" y="2018779"/>
            <a:ext cx="3721894" cy="382860"/>
          </a:xfrm>
          <a:prstGeom prst="roundRect">
            <a:avLst>
              <a:gd name="adj" fmla="val 29854"/>
            </a:avLst>
          </a:prstGeom>
          <a:solidFill>
            <a:srgbClr val="FFFFFF">
              <a:alpha val="16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6" name="Text 12"/>
          <p:cNvSpPr/>
          <p:nvPr/>
        </p:nvSpPr>
        <p:spPr>
          <a:xfrm>
            <a:off x="942975" y="2140223"/>
            <a:ext cx="1146349" cy="135731"/>
          </a:xfrm>
          <a:prstGeom prst="roundRect">
            <a:avLst>
              <a:gd name="adj" fmla="val 28070"/>
            </a:avLst>
          </a:prstGeom>
          <a:solidFill>
            <a:srgbClr val="FFFFFF">
              <a:alpha val="30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7" name="Text 13"/>
          <p:cNvSpPr/>
          <p:nvPr/>
        </p:nvSpPr>
        <p:spPr>
          <a:xfrm>
            <a:off x="714375" y="2118792"/>
            <a:ext cx="3493294" cy="1828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440"/>
              </a:lnSpc>
              <a:buNone/>
            </a:pPr>
            <a:r>
              <a:rPr lang="en-US" sz="9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每日</a:t>
            </a:r>
            <a:pPr algn="l" indent="0" marL="0">
              <a:lnSpc>
                <a:spcPts val="1440"/>
              </a:lnSpc>
              <a:buNone/>
            </a:pPr>
            <a:r>
              <a:rPr lang="en-US" sz="900" b="1" dirty="0">
                <a:solidFill>
                  <a:srgbClr val="FFFFFF"/>
                </a:solidFill>
                <a:highlight>
                  <a:srgbClr val="FFFFFF"/>
                </a:highlight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收入 − 支出 = 毛利润</a:t>
            </a:r>
            <a:endParaRPr lang="en-US" sz="900" dirty="0"/>
          </a:p>
        </p:txBody>
      </p:sp>
      <p:sp>
        <p:nvSpPr>
          <p:cNvPr id="18" name="Text 14"/>
          <p:cNvSpPr/>
          <p:nvPr/>
        </p:nvSpPr>
        <p:spPr>
          <a:xfrm>
            <a:off x="600075" y="2487364"/>
            <a:ext cx="3721894" cy="1599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60"/>
              </a:lnSpc>
              <a:buNone/>
            </a:pPr>
            <a:r>
              <a:rPr lang="en-US" sz="788" dirty="0">
                <a:solidFill>
                  <a:srgbClr val="FFFFFF">
                    <a:alpha val="95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每天自动计算，形成当日的盈亏记录，</a:t>
            </a:r>
            <a:pPr algn="l" indent="0" marL="0">
              <a:lnSpc>
                <a:spcPts val="1260"/>
              </a:lnSpc>
              <a:buNone/>
            </a:pPr>
            <a:r>
              <a:rPr lang="en-US" sz="788" b="1" dirty="0">
                <a:solidFill>
                  <a:srgbClr val="FFFFFF">
                    <a:alpha val="95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不发放</a:t>
            </a:r>
            <a:pPr algn="l" indent="0" marL="0">
              <a:lnSpc>
                <a:spcPts val="1260"/>
              </a:lnSpc>
              <a:buNone/>
            </a:pPr>
            <a:r>
              <a:rPr lang="en-US" sz="788" dirty="0">
                <a:solidFill>
                  <a:srgbClr val="FFFFFF">
                    <a:alpha val="95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，只记账。</a:t>
            </a:r>
            <a:endParaRPr lang="en-US" sz="788" dirty="0"/>
          </a:p>
        </p:txBody>
      </p:sp>
      <p:pic>
        <p:nvPicPr>
          <p:cNvPr id="1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0581" y="1232967"/>
            <a:ext cx="4064794" cy="1585801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4822031" y="1411560"/>
            <a:ext cx="314325" cy="314325"/>
          </a:xfrm>
          <a:prstGeom prst="roundRect">
            <a:avLst>
              <a:gd name="adj" fmla="val 36364"/>
            </a:avLst>
          </a:prstGeom>
          <a:solidFill>
            <a:srgbClr val="FFFFFF">
              <a:alpha val="22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1" name="Text 16"/>
          <p:cNvSpPr/>
          <p:nvPr/>
        </p:nvSpPr>
        <p:spPr>
          <a:xfrm>
            <a:off x="4884896" y="1474425"/>
            <a:ext cx="188595" cy="18859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238" dirty="0">
                <a:solidFill>
                  <a:srgbClr val="FFFFFF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🌙</a:t>
            </a:r>
            <a:endParaRPr lang="en-US" sz="1238" dirty="0"/>
          </a:p>
        </p:txBody>
      </p:sp>
      <p:sp>
        <p:nvSpPr>
          <p:cNvPr id="22" name="Text 17"/>
          <p:cNvSpPr/>
          <p:nvPr/>
        </p:nvSpPr>
        <p:spPr>
          <a:xfrm>
            <a:off x="5222081" y="1404417"/>
            <a:ext cx="1929871" cy="1280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00" b="1" spc="169" kern="0" dirty="0">
                <a:solidFill>
                  <a:srgbClr val="FFFFFF">
                    <a:alpha val="85000"/>
                  </a:srgbClr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MONTHLY SETTLEMENT</a:t>
            </a:r>
            <a:endParaRPr lang="en-US" sz="800" dirty="0"/>
          </a:p>
        </p:txBody>
      </p:sp>
      <p:sp>
        <p:nvSpPr>
          <p:cNvPr id="23" name="Text 18"/>
          <p:cNvSpPr/>
          <p:nvPr/>
        </p:nvSpPr>
        <p:spPr>
          <a:xfrm>
            <a:off x="5222081" y="1504429"/>
            <a:ext cx="1786223" cy="2468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月结 = 发放层</a:t>
            </a:r>
            <a:endParaRPr lang="en-US" sz="1350" dirty="0"/>
          </a:p>
        </p:txBody>
      </p:sp>
      <p:sp>
        <p:nvSpPr>
          <p:cNvPr id="24" name="Text 19"/>
          <p:cNvSpPr/>
          <p:nvPr/>
        </p:nvSpPr>
        <p:spPr>
          <a:xfrm>
            <a:off x="4822031" y="1818754"/>
            <a:ext cx="3721894" cy="128588"/>
          </a:xfrm>
          <a:prstGeom prst="rect">
            <a:avLst/>
          </a:prstGeom>
          <a:solidFill>
            <a:srgbClr val="FFFFFF">
              <a:alpha val="22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5" name="Text 20"/>
          <p:cNvSpPr/>
          <p:nvPr/>
        </p:nvSpPr>
        <p:spPr>
          <a:xfrm>
            <a:off x="4822031" y="1818754"/>
            <a:ext cx="3721894" cy="10115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END OF MONTH</a:t>
            </a:r>
            <a:endParaRPr lang="en-US" sz="900" dirty="0"/>
          </a:p>
        </p:txBody>
      </p:sp>
      <p:sp>
        <p:nvSpPr>
          <p:cNvPr id="26" name="Text 21"/>
          <p:cNvSpPr/>
          <p:nvPr/>
        </p:nvSpPr>
        <p:spPr>
          <a:xfrm>
            <a:off x="4822031" y="1947342"/>
            <a:ext cx="3721894" cy="382860"/>
          </a:xfrm>
          <a:prstGeom prst="roundRect">
            <a:avLst>
              <a:gd name="adj" fmla="val 29854"/>
            </a:avLst>
          </a:prstGeom>
          <a:solidFill>
            <a:srgbClr val="FFFFFF">
              <a:alpha val="16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7" name="Text 22"/>
          <p:cNvSpPr/>
          <p:nvPr/>
        </p:nvSpPr>
        <p:spPr>
          <a:xfrm>
            <a:off x="5539643" y="2068785"/>
            <a:ext cx="542925" cy="135731"/>
          </a:xfrm>
          <a:prstGeom prst="roundRect">
            <a:avLst>
              <a:gd name="adj" fmla="val 28070"/>
            </a:avLst>
          </a:prstGeom>
          <a:solidFill>
            <a:srgbClr val="FFFFFF">
              <a:alpha val="30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8" name="Text 23"/>
          <p:cNvSpPr/>
          <p:nvPr/>
        </p:nvSpPr>
        <p:spPr>
          <a:xfrm>
            <a:off x="4936331" y="2047354"/>
            <a:ext cx="3493294" cy="1828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440"/>
              </a:lnSpc>
              <a:buNone/>
            </a:pPr>
            <a:r>
              <a:rPr lang="en-US" sz="9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月底资金池 </a:t>
            </a:r>
            <a:pPr algn="l" indent="0" marL="0">
              <a:lnSpc>
                <a:spcPts val="1440"/>
              </a:lnSpc>
              <a:buNone/>
            </a:pPr>
            <a:r>
              <a:rPr lang="en-US" sz="900" b="1" dirty="0">
                <a:solidFill>
                  <a:srgbClr val="FFFFFF"/>
                </a:solidFill>
                <a:highlight>
                  <a:srgbClr val="FFFFFF"/>
                </a:highlight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统一发放</a:t>
            </a:r>
            <a:endParaRPr lang="en-US" sz="900" dirty="0"/>
          </a:p>
        </p:txBody>
      </p:sp>
      <p:sp>
        <p:nvSpPr>
          <p:cNvPr id="29" name="Text 24"/>
          <p:cNvSpPr/>
          <p:nvPr/>
        </p:nvSpPr>
        <p:spPr>
          <a:xfrm>
            <a:off x="4822031" y="2487364"/>
            <a:ext cx="3721894" cy="1599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60"/>
              </a:lnSpc>
              <a:buNone/>
            </a:pPr>
            <a:r>
              <a:rPr lang="en-US" sz="788" dirty="0">
                <a:solidFill>
                  <a:srgbClr val="FFFFFF">
                    <a:alpha val="95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月底把整月的盈余合并，</a:t>
            </a:r>
            <a:pPr algn="l" indent="0" marL="0">
              <a:lnSpc>
                <a:spcPts val="1260"/>
              </a:lnSpc>
              <a:buNone/>
            </a:pPr>
            <a:r>
              <a:rPr lang="en-US" sz="788" b="1" dirty="0">
                <a:solidFill>
                  <a:srgbClr val="FFFFFF">
                    <a:alpha val="95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按规则分配</a:t>
            </a:r>
            <a:pPr algn="l" indent="0" marL="0">
              <a:lnSpc>
                <a:spcPts val="1260"/>
              </a:lnSpc>
              <a:buNone/>
            </a:pPr>
            <a:r>
              <a:rPr lang="en-US" sz="788" dirty="0">
                <a:solidFill>
                  <a:srgbClr val="FFFFFF">
                    <a:alpha val="95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给参与项目的所有成员。</a:t>
            </a:r>
            <a:endParaRPr lang="en-US" sz="788" dirty="0"/>
          </a:p>
        </p:txBody>
      </p:sp>
      <p:sp>
        <p:nvSpPr>
          <p:cNvPr id="30" name="Text 25"/>
          <p:cNvSpPr/>
          <p:nvPr/>
        </p:nvSpPr>
        <p:spPr>
          <a:xfrm>
            <a:off x="428625" y="2990217"/>
            <a:ext cx="8286750" cy="2064544"/>
          </a:xfrm>
          <a:prstGeom prst="roundRect">
            <a:avLst>
              <a:gd name="adj" fmla="val 1015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266700" dist="76200" dir="5400000">
              <a:srgbClr val="1A2B3C">
                <a:alpha val="8000"/>
              </a:srgbClr>
            </a:outerShdw>
          </a:effectLst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1" name="Text 26"/>
          <p:cNvSpPr/>
          <p:nvPr/>
        </p:nvSpPr>
        <p:spPr>
          <a:xfrm>
            <a:off x="657225" y="3175955"/>
            <a:ext cx="7829550" cy="136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700" b="1" spc="169" kern="0" dirty="0">
                <a:solidFill>
                  <a:srgbClr val="94A3B8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DISTRIBUTION</a:t>
            </a:r>
            <a:pPr algn="l" indent="0" marL="0">
              <a:buNone/>
            </a:pPr>
            <a:r>
              <a:rPr lang="en-US" sz="700" b="1" spc="169" kern="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</a:t>
            </a:r>
            <a:pPr algn="l" indent="0" marL="0">
              <a:buNone/>
            </a:pPr>
            <a:r>
              <a:rPr lang="en-US" sz="700" b="1" spc="169" kern="0" dirty="0">
                <a:solidFill>
                  <a:srgbClr val="94A3B8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RULE</a:t>
            </a:r>
            <a:pPr algn="l" indent="0" marL="0">
              <a:buNone/>
            </a:pPr>
            <a:r>
              <a:rPr lang="en-US" sz="700" b="1" spc="169" kern="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· 分配规则</a:t>
            </a:r>
            <a:endParaRPr lang="en-US" sz="700" dirty="0"/>
          </a:p>
        </p:txBody>
      </p:sp>
      <p:sp>
        <p:nvSpPr>
          <p:cNvPr id="32" name="Text 27"/>
          <p:cNvSpPr/>
          <p:nvPr/>
        </p:nvSpPr>
        <p:spPr>
          <a:xfrm>
            <a:off x="657225" y="3340261"/>
            <a:ext cx="7829550" cy="2468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38" b="1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月结资金池按 </a:t>
            </a:r>
            <a:pPr algn="l" indent="0" marL="0">
              <a:buNone/>
            </a:pPr>
            <a:r>
              <a:rPr lang="en-US" sz="1463" b="1" dirty="0">
                <a:solidFill>
                  <a:srgbClr val="FF6B35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50 / 50</a:t>
            </a:r>
            <a:pPr algn="l" indent="0" marL="0">
              <a:buNone/>
            </a:pPr>
            <a:r>
              <a:rPr lang="en-US" sz="1238" b="1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切分</a:t>
            </a:r>
            <a:endParaRPr lang="en-US" sz="1238" dirty="0"/>
          </a:p>
        </p:txBody>
      </p:sp>
      <p:pic>
        <p:nvPicPr>
          <p:cNvPr id="33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225" y="3697449"/>
            <a:ext cx="3864769" cy="1171575"/>
          </a:xfrm>
          <a:prstGeom prst="rect">
            <a:avLst/>
          </a:prstGeom>
        </p:spPr>
      </p:pic>
      <p:sp>
        <p:nvSpPr>
          <p:cNvPr id="34" name="Text 28"/>
          <p:cNvSpPr/>
          <p:nvPr/>
        </p:nvSpPr>
        <p:spPr>
          <a:xfrm>
            <a:off x="814388" y="3826036"/>
            <a:ext cx="3550444" cy="40119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 indent="0" marL="0">
              <a:lnSpc>
                <a:spcPts val="3150"/>
              </a:lnSpc>
              <a:buNone/>
            </a:pPr>
            <a:r>
              <a:rPr lang="en-US" sz="3150" b="1" dirty="0">
                <a:solidFill>
                  <a:srgbClr val="FFFFFF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50%</a:t>
            </a:r>
            <a:endParaRPr lang="en-US" sz="3150" dirty="0"/>
          </a:p>
        </p:txBody>
      </p:sp>
      <p:sp>
        <p:nvSpPr>
          <p:cNvPr id="35" name="Text 29"/>
          <p:cNvSpPr/>
          <p:nvPr/>
        </p:nvSpPr>
        <p:spPr>
          <a:xfrm>
            <a:off x="814388" y="4254661"/>
            <a:ext cx="3550444" cy="1774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56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弥补投资</a:t>
            </a:r>
            <a:endParaRPr lang="en-US" sz="956" dirty="0"/>
          </a:p>
        </p:txBody>
      </p:sp>
      <p:sp>
        <p:nvSpPr>
          <p:cNvPr id="36" name="Text 30"/>
          <p:cNvSpPr/>
          <p:nvPr/>
        </p:nvSpPr>
        <p:spPr>
          <a:xfrm>
            <a:off x="814388" y="4461830"/>
            <a:ext cx="3550444" cy="27860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097"/>
              </a:lnSpc>
              <a:buNone/>
            </a:pPr>
            <a:r>
              <a:rPr lang="en-US" sz="731" dirty="0">
                <a:solidFill>
                  <a:srgbClr val="FFFFFF">
                    <a:alpha val="92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先还投资人的本金，</a:t>
            </a:r>
            <a:endParaRPr lang="en-US" sz="731" dirty="0"/>
          </a:p>
          <a:p>
            <a:pPr algn="l" indent="0" marL="0">
              <a:lnSpc>
                <a:spcPts val="1097"/>
              </a:lnSpc>
              <a:buNone/>
            </a:pPr>
            <a:r>
              <a:rPr lang="en-US" sz="731" dirty="0">
                <a:solidFill>
                  <a:srgbClr val="FFFFFF">
                    <a:alpha val="92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到回本前都用来弥补投资。</a:t>
            </a:r>
            <a:endParaRPr lang="en-US" sz="731" dirty="0"/>
          </a:p>
        </p:txBody>
      </p:sp>
      <p:pic>
        <p:nvPicPr>
          <p:cNvPr id="37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22006" y="3697449"/>
            <a:ext cx="3864769" cy="1171575"/>
          </a:xfrm>
          <a:prstGeom prst="rect">
            <a:avLst/>
          </a:prstGeom>
        </p:spPr>
      </p:pic>
      <p:sp>
        <p:nvSpPr>
          <p:cNvPr id="38" name="Text 31"/>
          <p:cNvSpPr/>
          <p:nvPr/>
        </p:nvSpPr>
        <p:spPr>
          <a:xfrm>
            <a:off x="4779169" y="3826036"/>
            <a:ext cx="3550444" cy="40119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 indent="0" marL="0">
              <a:lnSpc>
                <a:spcPts val="3150"/>
              </a:lnSpc>
              <a:buNone/>
            </a:pPr>
            <a:r>
              <a:rPr lang="en-US" sz="3150" b="1" dirty="0">
                <a:solidFill>
                  <a:srgbClr val="FFFFFF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50%</a:t>
            </a:r>
            <a:endParaRPr lang="en-US" sz="3150" dirty="0"/>
          </a:p>
        </p:txBody>
      </p:sp>
      <p:sp>
        <p:nvSpPr>
          <p:cNvPr id="39" name="Text 32"/>
          <p:cNvSpPr/>
          <p:nvPr/>
        </p:nvSpPr>
        <p:spPr>
          <a:xfrm>
            <a:off x="4779169" y="4254661"/>
            <a:ext cx="3550444" cy="1774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56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按权重分配</a:t>
            </a:r>
            <a:endParaRPr lang="en-US" sz="956" dirty="0"/>
          </a:p>
        </p:txBody>
      </p:sp>
      <p:sp>
        <p:nvSpPr>
          <p:cNvPr id="40" name="Text 33"/>
          <p:cNvSpPr/>
          <p:nvPr/>
        </p:nvSpPr>
        <p:spPr>
          <a:xfrm>
            <a:off x="4779169" y="4461830"/>
            <a:ext cx="3550444" cy="27860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097"/>
              </a:lnSpc>
              <a:buNone/>
            </a:pPr>
            <a:r>
              <a:rPr lang="en-US" sz="731" dirty="0">
                <a:solidFill>
                  <a:srgbClr val="FFFFFF">
                    <a:alpha val="92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按行为记录的</a:t>
            </a:r>
            <a:pPr algn="l" indent="0" marL="0">
              <a:lnSpc>
                <a:spcPts val="1097"/>
              </a:lnSpc>
              <a:buNone/>
            </a:pPr>
            <a:r>
              <a:rPr lang="en-US" sz="731" b="1" dirty="0">
                <a:solidFill>
                  <a:srgbClr val="FFFFFF">
                    <a:alpha val="92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贡献权重</a:t>
            </a:r>
            <a:pPr algn="l" indent="0" marL="0">
              <a:lnSpc>
                <a:spcPts val="1097"/>
              </a:lnSpc>
              <a:buNone/>
            </a:pPr>
            <a:r>
              <a:rPr lang="en-US" sz="731" dirty="0">
                <a:solidFill>
                  <a:srgbClr val="FFFFFF">
                    <a:alpha val="92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分配，</a:t>
            </a:r>
            <a:endParaRPr lang="en-US" sz="731" dirty="0"/>
          </a:p>
          <a:p>
            <a:pPr algn="l" indent="0" marL="0">
              <a:lnSpc>
                <a:spcPts val="1097"/>
              </a:lnSpc>
              <a:buNone/>
            </a:pPr>
            <a:r>
              <a:rPr lang="en-US" sz="731" dirty="0">
                <a:solidFill>
                  <a:srgbClr val="FFFFFF">
                    <a:alpha val="92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给到执行团队。</a:t>
            </a:r>
            <a:endParaRPr lang="en-US" sz="731" dirty="0"/>
          </a:p>
        </p:txBody>
      </p:sp>
      <p:sp>
        <p:nvSpPr>
          <p:cNvPr id="41" name="Text 34"/>
          <p:cNvSpPr/>
          <p:nvPr/>
        </p:nvSpPr>
        <p:spPr>
          <a:xfrm>
            <a:off x="428625" y="4843463"/>
            <a:ext cx="7938381" cy="1388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731" spc="56" kern="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领咖网 · </a:t>
            </a:r>
            <a:pPr algn="l" indent="0" marL="0">
              <a:buNone/>
            </a:pPr>
            <a:r>
              <a:rPr lang="en-US" sz="731" spc="56" kern="0" dirty="0">
                <a:solidFill>
                  <a:srgbClr val="94A3B8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Lingka</a:t>
            </a:r>
            <a:pPr algn="l" indent="0" marL="0">
              <a:buNone/>
            </a:pPr>
            <a:r>
              <a:rPr lang="en-US" sz="731" spc="56" kern="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</a:t>
            </a:r>
            <a:pPr algn="l" indent="0" marL="0">
              <a:buNone/>
            </a:pPr>
            <a:r>
              <a:rPr lang="en-US" sz="731" spc="56" kern="0" dirty="0">
                <a:solidFill>
                  <a:srgbClr val="94A3B8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Network</a:t>
            </a:r>
            <a:pPr algn="l" indent="0" marL="0">
              <a:buNone/>
            </a:pPr>
            <a:r>
              <a:rPr lang="en-US" sz="731" spc="56" kern="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· 日结算账 · 月结分钱</a:t>
            </a:r>
            <a:endParaRPr lang="en-US" sz="731" dirty="0"/>
          </a:p>
        </p:txBody>
      </p:sp>
      <p:sp>
        <p:nvSpPr>
          <p:cNvPr id="42" name="Text 35"/>
          <p:cNvSpPr/>
          <p:nvPr/>
        </p:nvSpPr>
        <p:spPr>
          <a:xfrm>
            <a:off x="8381293" y="4843463"/>
            <a:ext cx="477842" cy="1519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00" spc="56" kern="0" dirty="0">
                <a:solidFill>
                  <a:srgbClr val="94A3B8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16 / 24</a:t>
            </a:r>
            <a:endParaRPr lang="en-US" sz="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858000" y="-714375"/>
            <a:ext cx="1857375" cy="1857375"/>
          </a:xfrm>
          <a:prstGeom prst="ellipse">
            <a:avLst/>
          </a:prstGeom>
          <a:solidFill>
            <a:srgbClr val="FFB930">
              <a:alpha val="18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" name="Shape 1"/>
          <p:cNvSpPr/>
          <p:nvPr/>
        </p:nvSpPr>
        <p:spPr>
          <a:xfrm>
            <a:off x="614363" y="1993329"/>
            <a:ext cx="0" cy="441461"/>
          </a:xfrm>
          <a:prstGeom prst="line">
            <a:avLst/>
          </a:prstGeom>
          <a:noFill/>
          <a:ln w="28575">
            <a:solidFill>
              <a:srgbClr val="00B96B"/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614363" y="2741302"/>
            <a:ext cx="0" cy="441461"/>
          </a:xfrm>
          <a:prstGeom prst="line">
            <a:avLst/>
          </a:prstGeom>
          <a:noFill/>
          <a:ln w="28575">
            <a:solidFill>
              <a:srgbClr val="FFB930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614363" y="3489164"/>
            <a:ext cx="0" cy="441461"/>
          </a:xfrm>
          <a:prstGeom prst="line">
            <a:avLst/>
          </a:prstGeom>
          <a:noFill/>
          <a:ln w="28575">
            <a:solidFill>
              <a:srgbClr val="FF6B35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614363" y="4237137"/>
            <a:ext cx="0" cy="441461"/>
          </a:xfrm>
          <a:prstGeom prst="line">
            <a:avLst/>
          </a:prstGeom>
          <a:noFill/>
          <a:ln w="28575">
            <a:solidFill>
              <a:srgbClr val="00B96B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5044380" y="1232967"/>
            <a:ext cx="0" cy="1175817"/>
          </a:xfrm>
          <a:prstGeom prst="line">
            <a:avLst/>
          </a:prstGeom>
          <a:noFill/>
          <a:ln w="35719">
            <a:solidFill>
              <a:srgbClr val="FF6B35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5044380" y="2508796"/>
            <a:ext cx="0" cy="1175817"/>
          </a:xfrm>
          <a:prstGeom prst="line">
            <a:avLst/>
          </a:prstGeom>
          <a:noFill/>
          <a:ln w="35719">
            <a:solidFill>
              <a:srgbClr val="00B96B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5044380" y="3784625"/>
            <a:ext cx="0" cy="1175817"/>
          </a:xfrm>
          <a:prstGeom prst="line">
            <a:avLst/>
          </a:prstGeom>
          <a:noFill/>
          <a:ln w="35719">
            <a:solidFill>
              <a:srgbClr val="FFB930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405765" y="344386"/>
            <a:ext cx="1053658" cy="254203"/>
          </a:xfrm>
          <a:prstGeom prst="roundRect">
            <a:avLst>
              <a:gd name="adj" fmla="val 3743258"/>
            </a:avLst>
          </a:prstGeom>
          <a:solidFill>
            <a:srgbClr val="FFF6E0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2" name="Text 9"/>
          <p:cNvSpPr/>
          <p:nvPr/>
        </p:nvSpPr>
        <p:spPr>
          <a:xfrm>
            <a:off x="428625" y="357188"/>
            <a:ext cx="1007938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800" spc="56" kern="0" dirty="0">
                <a:solidFill>
                  <a:srgbClr val="B5790F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FEATURE · 06</a:t>
            </a:r>
            <a:endParaRPr lang="en-US" sz="800" dirty="0"/>
          </a:p>
        </p:txBody>
      </p:sp>
      <p:sp>
        <p:nvSpPr>
          <p:cNvPr id="13" name="Text 10"/>
          <p:cNvSpPr/>
          <p:nvPr/>
        </p:nvSpPr>
        <p:spPr>
          <a:xfrm>
            <a:off x="428625" y="671513"/>
            <a:ext cx="3964890" cy="3903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46"/>
              </a:lnSpc>
              <a:buNone/>
            </a:pPr>
            <a:r>
              <a:rPr lang="en-US" sz="2588" b="1" spc="-56" kern="0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投资与分红 — </a:t>
            </a:r>
            <a:pPr algn="l" indent="0" marL="0">
              <a:lnSpc>
                <a:spcPts val="2846"/>
              </a:lnSpc>
              <a:buNone/>
            </a:pPr>
            <a:r>
              <a:rPr lang="en-US" sz="2588" b="1" spc="-56" kern="0" dirty="0">
                <a:solidFill>
                  <a:srgbClr val="FF6B3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从入到回</a:t>
            </a:r>
            <a:endParaRPr lang="en-US" sz="2588" dirty="0"/>
          </a:p>
        </p:txBody>
      </p:sp>
      <p:sp>
        <p:nvSpPr>
          <p:cNvPr id="14" name="Text 11"/>
          <p:cNvSpPr/>
          <p:nvPr/>
        </p:nvSpPr>
        <p:spPr>
          <a:xfrm>
            <a:off x="8309409" y="918642"/>
            <a:ext cx="609203" cy="1254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00" spc="113" kern="0" dirty="0">
                <a:solidFill>
                  <a:srgbClr val="94A3B8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17 / 24</a:t>
            </a:r>
            <a:endParaRPr lang="en-US" sz="800" dirty="0"/>
          </a:p>
        </p:txBody>
      </p:sp>
      <p:sp>
        <p:nvSpPr>
          <p:cNvPr id="15" name="Text 12"/>
          <p:cNvSpPr/>
          <p:nvPr/>
        </p:nvSpPr>
        <p:spPr>
          <a:xfrm>
            <a:off x="428625" y="1232967"/>
            <a:ext cx="4426446" cy="3727475"/>
          </a:xfrm>
          <a:prstGeom prst="roundRect">
            <a:avLst>
              <a:gd name="adj" fmla="val 5622"/>
            </a:avLst>
          </a:prstGeom>
          <a:solidFill>
            <a:srgbClr val="FFFFFF"/>
          </a:solidFill>
          <a:ln/>
          <a:effectLst>
            <a:outerShdw sx="100000" sy="100000" kx="0" ky="0" algn="bl" rotWithShape="0" blurRad="266700" dist="76200" dir="5400000">
              <a:srgbClr val="1A2B3C">
                <a:alpha val="8000"/>
              </a:srgbClr>
            </a:outerShdw>
          </a:effectLst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6" name="Text 13"/>
          <p:cNvSpPr/>
          <p:nvPr/>
        </p:nvSpPr>
        <p:spPr>
          <a:xfrm>
            <a:off x="600075" y="1404417"/>
            <a:ext cx="4083546" cy="136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700" b="1" spc="169" kern="0" dirty="0">
                <a:solidFill>
                  <a:srgbClr val="94A3B8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LIFECYCLE</a:t>
            </a:r>
            <a:pPr algn="l" indent="0" marL="0">
              <a:buNone/>
            </a:pPr>
            <a:r>
              <a:rPr lang="en-US" sz="700" b="1" spc="169" kern="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· 项目生命周期</a:t>
            </a:r>
            <a:endParaRPr lang="en-US" sz="700" dirty="0"/>
          </a:p>
        </p:txBody>
      </p:sp>
      <p:sp>
        <p:nvSpPr>
          <p:cNvPr id="17" name="Text 14"/>
          <p:cNvSpPr/>
          <p:nvPr/>
        </p:nvSpPr>
        <p:spPr>
          <a:xfrm>
            <a:off x="600075" y="1583010"/>
            <a:ext cx="4083546" cy="1851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013" b="1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投资 → </a:t>
            </a:r>
            <a:pPr algn="l" indent="0" marL="0">
              <a:buNone/>
            </a:pPr>
            <a:r>
              <a:rPr lang="en-US" sz="1013" b="1" dirty="0">
                <a:solidFill>
                  <a:srgbClr val="FF6B3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预警</a:t>
            </a:r>
            <a:pPr algn="l" indent="0" marL="0">
              <a:buNone/>
            </a:pPr>
            <a:r>
              <a:rPr lang="en-US" sz="1013" b="1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→ 终止/回本 → 全分配</a:t>
            </a:r>
            <a:endParaRPr lang="en-US" sz="1013" dirty="0"/>
          </a:p>
        </p:txBody>
      </p:sp>
      <p:sp>
        <p:nvSpPr>
          <p:cNvPr id="18" name="Text 15"/>
          <p:cNvSpPr/>
          <p:nvPr/>
        </p:nvSpPr>
        <p:spPr>
          <a:xfrm>
            <a:off x="600075" y="1993329"/>
            <a:ext cx="4083546" cy="441461"/>
          </a:xfrm>
          <a:prstGeom prst="roundRect">
            <a:avLst>
              <a:gd name="adj" fmla="val 30207"/>
            </a:avLst>
          </a:prstGeom>
          <a:solidFill>
            <a:srgbClr val="FAFCFB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9" name="Text 16"/>
          <p:cNvSpPr/>
          <p:nvPr/>
        </p:nvSpPr>
        <p:spPr>
          <a:xfrm>
            <a:off x="728663" y="2085417"/>
            <a:ext cx="257175" cy="257175"/>
          </a:xfrm>
          <a:prstGeom prst="roundRect">
            <a:avLst>
              <a:gd name="adj" fmla="val 37037"/>
            </a:avLst>
          </a:prstGeom>
          <a:solidFill>
            <a:srgbClr val="00B96B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0" name="Text 17"/>
          <p:cNvSpPr/>
          <p:nvPr/>
        </p:nvSpPr>
        <p:spPr>
          <a:xfrm>
            <a:off x="728663" y="2085417"/>
            <a:ext cx="307181" cy="25717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1</a:t>
            </a:r>
            <a:endParaRPr lang="en-US" sz="900" dirty="0"/>
          </a:p>
        </p:txBody>
      </p:sp>
      <p:sp>
        <p:nvSpPr>
          <p:cNvPr id="21" name="Text 18"/>
          <p:cNvSpPr/>
          <p:nvPr/>
        </p:nvSpPr>
        <p:spPr>
          <a:xfrm>
            <a:off x="1085850" y="2079054"/>
            <a:ext cx="3497759" cy="12258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44" b="1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项目有初始投资</a:t>
            </a:r>
            <a:endParaRPr lang="en-US" sz="844" dirty="0"/>
          </a:p>
        </p:txBody>
      </p:sp>
      <p:sp>
        <p:nvSpPr>
          <p:cNvPr id="22" name="Text 19"/>
          <p:cNvSpPr/>
          <p:nvPr/>
        </p:nvSpPr>
        <p:spPr>
          <a:xfrm>
            <a:off x="1085850" y="2229073"/>
            <a:ext cx="3497759" cy="119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945"/>
              </a:lnSpc>
              <a:buNone/>
            </a:pPr>
            <a:r>
              <a:rPr lang="en-US" sz="700" dirty="0">
                <a:solidFill>
                  <a:srgbClr val="5A6B7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项目启动时由</a:t>
            </a:r>
            <a:pPr algn="l" indent="0" marL="0">
              <a:lnSpc>
                <a:spcPts val="945"/>
              </a:lnSpc>
              <a:buNone/>
            </a:pPr>
            <a:r>
              <a:rPr lang="en-US" sz="700" b="1" dirty="0">
                <a:solidFill>
                  <a:srgbClr val="FF6B3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投资人注资</a:t>
            </a:r>
            <a:pPr algn="l" indent="0" marL="0">
              <a:lnSpc>
                <a:spcPts val="945"/>
              </a:lnSpc>
              <a:buNone/>
            </a:pPr>
            <a:r>
              <a:rPr lang="en-US" sz="700" dirty="0">
                <a:solidFill>
                  <a:srgbClr val="5A6B7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，进入资金池</a:t>
            </a:r>
            <a:endParaRPr lang="en-US" sz="700" dirty="0"/>
          </a:p>
        </p:txBody>
      </p:sp>
      <p:sp>
        <p:nvSpPr>
          <p:cNvPr id="23" name="Text 20"/>
          <p:cNvSpPr/>
          <p:nvPr/>
        </p:nvSpPr>
        <p:spPr>
          <a:xfrm>
            <a:off x="600075" y="2741302"/>
            <a:ext cx="4083546" cy="441461"/>
          </a:xfrm>
          <a:prstGeom prst="roundRect">
            <a:avLst>
              <a:gd name="adj" fmla="val 30207"/>
            </a:avLst>
          </a:prstGeom>
          <a:solidFill>
            <a:srgbClr val="FAFCFB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4" name="Text 21"/>
          <p:cNvSpPr/>
          <p:nvPr/>
        </p:nvSpPr>
        <p:spPr>
          <a:xfrm>
            <a:off x="728663" y="2833390"/>
            <a:ext cx="257175" cy="257175"/>
          </a:xfrm>
          <a:prstGeom prst="roundRect">
            <a:avLst>
              <a:gd name="adj" fmla="val 37037"/>
            </a:avLst>
          </a:prstGeom>
          <a:solidFill>
            <a:srgbClr val="FFB930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5" name="Text 22"/>
          <p:cNvSpPr/>
          <p:nvPr/>
        </p:nvSpPr>
        <p:spPr>
          <a:xfrm>
            <a:off x="728663" y="2833390"/>
            <a:ext cx="307181" cy="25717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5A3D00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2</a:t>
            </a:r>
            <a:endParaRPr lang="en-US" sz="900" dirty="0"/>
          </a:p>
        </p:txBody>
      </p:sp>
      <p:sp>
        <p:nvSpPr>
          <p:cNvPr id="26" name="Text 23"/>
          <p:cNvSpPr/>
          <p:nvPr/>
        </p:nvSpPr>
        <p:spPr>
          <a:xfrm>
            <a:off x="1085850" y="2827027"/>
            <a:ext cx="3497759" cy="12258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44" b="1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资金池低于 </a:t>
            </a:r>
            <a:pPr algn="l" indent="0" marL="0">
              <a:buNone/>
            </a:pPr>
            <a:r>
              <a:rPr lang="en-US" sz="844" b="1" dirty="0">
                <a:solidFill>
                  <a:srgbClr val="1A2B3C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50%</a:t>
            </a:r>
            <a:pPr algn="l" indent="0" marL="0">
              <a:buNone/>
            </a:pPr>
            <a:r>
              <a:rPr lang="en-US" sz="844" b="1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→ 预警</a:t>
            </a:r>
            <a:endParaRPr lang="en-US" sz="844" dirty="0"/>
          </a:p>
        </p:txBody>
      </p:sp>
      <p:sp>
        <p:nvSpPr>
          <p:cNvPr id="27" name="Text 24"/>
          <p:cNvSpPr/>
          <p:nvPr/>
        </p:nvSpPr>
        <p:spPr>
          <a:xfrm>
            <a:off x="1085850" y="2977046"/>
            <a:ext cx="3497759" cy="119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945"/>
              </a:lnSpc>
              <a:buNone/>
            </a:pPr>
            <a:r>
              <a:rPr lang="en-US" sz="700" dirty="0">
                <a:solidFill>
                  <a:srgbClr val="5A6B7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触发预警 → 无人追加投资 → 项目</a:t>
            </a:r>
            <a:pPr algn="l" indent="0" marL="0">
              <a:lnSpc>
                <a:spcPts val="945"/>
              </a:lnSpc>
              <a:buNone/>
            </a:pPr>
            <a:r>
              <a:rPr lang="en-US" sz="700" b="1" dirty="0">
                <a:solidFill>
                  <a:srgbClr val="FF6B3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自动终止</a:t>
            </a:r>
            <a:endParaRPr lang="en-US" sz="700" dirty="0"/>
          </a:p>
        </p:txBody>
      </p:sp>
      <p:sp>
        <p:nvSpPr>
          <p:cNvPr id="28" name="Text 25"/>
          <p:cNvSpPr/>
          <p:nvPr/>
        </p:nvSpPr>
        <p:spPr>
          <a:xfrm>
            <a:off x="600075" y="3489164"/>
            <a:ext cx="4083546" cy="441461"/>
          </a:xfrm>
          <a:prstGeom prst="roundRect">
            <a:avLst>
              <a:gd name="adj" fmla="val 30207"/>
            </a:avLst>
          </a:prstGeom>
          <a:solidFill>
            <a:srgbClr val="FAFCFB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9" name="Text 26"/>
          <p:cNvSpPr/>
          <p:nvPr/>
        </p:nvSpPr>
        <p:spPr>
          <a:xfrm>
            <a:off x="728663" y="3581251"/>
            <a:ext cx="257175" cy="257175"/>
          </a:xfrm>
          <a:prstGeom prst="roundRect">
            <a:avLst>
              <a:gd name="adj" fmla="val 37037"/>
            </a:avLst>
          </a:prstGeom>
          <a:solidFill>
            <a:srgbClr val="FF6B35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0" name="Text 27"/>
          <p:cNvSpPr/>
          <p:nvPr/>
        </p:nvSpPr>
        <p:spPr>
          <a:xfrm>
            <a:off x="728663" y="3581251"/>
            <a:ext cx="307181" cy="25717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3</a:t>
            </a:r>
            <a:endParaRPr lang="en-US" sz="900" dirty="0"/>
          </a:p>
        </p:txBody>
      </p:sp>
      <p:sp>
        <p:nvSpPr>
          <p:cNvPr id="31" name="Text 28"/>
          <p:cNvSpPr/>
          <p:nvPr/>
        </p:nvSpPr>
        <p:spPr>
          <a:xfrm>
            <a:off x="1085850" y="3574889"/>
            <a:ext cx="3497759" cy="12258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44" b="1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投资全部回本</a:t>
            </a:r>
            <a:endParaRPr lang="en-US" sz="844" dirty="0"/>
          </a:p>
        </p:txBody>
      </p:sp>
      <p:sp>
        <p:nvSpPr>
          <p:cNvPr id="32" name="Text 29"/>
          <p:cNvSpPr/>
          <p:nvPr/>
        </p:nvSpPr>
        <p:spPr>
          <a:xfrm>
            <a:off x="1085850" y="3724908"/>
            <a:ext cx="3497759" cy="119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945"/>
              </a:lnSpc>
              <a:buNone/>
            </a:pPr>
            <a:r>
              <a:rPr lang="en-US" sz="700" dirty="0">
                <a:solidFill>
                  <a:srgbClr val="5A6B7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投资人本金</a:t>
            </a:r>
            <a:pPr algn="l" indent="0" marL="0">
              <a:lnSpc>
                <a:spcPts val="945"/>
              </a:lnSpc>
              <a:buNone/>
            </a:pPr>
            <a:r>
              <a:rPr lang="en-US" sz="700" b="1" dirty="0">
                <a:solidFill>
                  <a:srgbClr val="FF6B3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全部收回</a:t>
            </a:r>
            <a:pPr algn="l" indent="0" marL="0">
              <a:lnSpc>
                <a:spcPts val="945"/>
              </a:lnSpc>
              <a:buNone/>
            </a:pPr>
            <a:r>
              <a:rPr lang="en-US" sz="700" dirty="0">
                <a:solidFill>
                  <a:srgbClr val="5A6B7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，进入下一阶段</a:t>
            </a:r>
            <a:endParaRPr lang="en-US" sz="700" dirty="0"/>
          </a:p>
        </p:txBody>
      </p:sp>
      <p:sp>
        <p:nvSpPr>
          <p:cNvPr id="33" name="Text 30"/>
          <p:cNvSpPr/>
          <p:nvPr/>
        </p:nvSpPr>
        <p:spPr>
          <a:xfrm>
            <a:off x="600075" y="4237137"/>
            <a:ext cx="4083546" cy="441461"/>
          </a:xfrm>
          <a:prstGeom prst="roundRect">
            <a:avLst>
              <a:gd name="adj" fmla="val 30207"/>
            </a:avLst>
          </a:prstGeom>
          <a:solidFill>
            <a:srgbClr val="FAFCFB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4" name="Text 31"/>
          <p:cNvSpPr/>
          <p:nvPr/>
        </p:nvSpPr>
        <p:spPr>
          <a:xfrm>
            <a:off x="728663" y="4329224"/>
            <a:ext cx="257175" cy="257175"/>
          </a:xfrm>
          <a:prstGeom prst="roundRect">
            <a:avLst>
              <a:gd name="adj" fmla="val 37037"/>
            </a:avLst>
          </a:prstGeom>
          <a:solidFill>
            <a:srgbClr val="00B96B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5" name="Text 32"/>
          <p:cNvSpPr/>
          <p:nvPr/>
        </p:nvSpPr>
        <p:spPr>
          <a:xfrm>
            <a:off x="728663" y="4329224"/>
            <a:ext cx="307181" cy="25717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4</a:t>
            </a:r>
            <a:endParaRPr lang="en-US" sz="900" dirty="0"/>
          </a:p>
        </p:txBody>
      </p:sp>
      <p:sp>
        <p:nvSpPr>
          <p:cNvPr id="36" name="Text 33"/>
          <p:cNvSpPr/>
          <p:nvPr/>
        </p:nvSpPr>
        <p:spPr>
          <a:xfrm>
            <a:off x="1085850" y="4322862"/>
            <a:ext cx="3497759" cy="12258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44" b="1" dirty="0">
                <a:solidFill>
                  <a:srgbClr val="1A2B3C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50%</a:t>
            </a:r>
            <a:pPr algn="l" indent="0" marL="0">
              <a:buNone/>
            </a:pPr>
            <a:r>
              <a:rPr lang="en-US" sz="844" b="1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也转为执行分配</a:t>
            </a:r>
            <a:endParaRPr lang="en-US" sz="844" dirty="0"/>
          </a:p>
        </p:txBody>
      </p:sp>
      <p:sp>
        <p:nvSpPr>
          <p:cNvPr id="37" name="Text 34"/>
          <p:cNvSpPr/>
          <p:nvPr/>
        </p:nvSpPr>
        <p:spPr>
          <a:xfrm>
            <a:off x="1085850" y="4472880"/>
            <a:ext cx="3497759" cy="119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945"/>
              </a:lnSpc>
              <a:buNone/>
            </a:pPr>
            <a:r>
              <a:rPr lang="en-US" sz="700" dirty="0">
                <a:solidFill>
                  <a:srgbClr val="5A6B7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回本后，</a:t>
            </a:r>
            <a:pPr algn="l" indent="0" marL="0">
              <a:lnSpc>
                <a:spcPts val="945"/>
              </a:lnSpc>
              <a:buNone/>
            </a:pPr>
            <a:r>
              <a:rPr lang="en-US" sz="700" b="1" dirty="0">
                <a:solidFill>
                  <a:srgbClr val="FF6B3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整池资金按权重分配</a:t>
            </a:r>
            <a:pPr algn="l" indent="0" marL="0">
              <a:lnSpc>
                <a:spcPts val="945"/>
              </a:lnSpc>
              <a:buNone/>
            </a:pPr>
            <a:r>
              <a:rPr lang="en-US" sz="700" dirty="0">
                <a:solidFill>
                  <a:srgbClr val="5A6B7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给执行团队</a:t>
            </a:r>
            <a:endParaRPr lang="en-US" sz="700" dirty="0"/>
          </a:p>
        </p:txBody>
      </p:sp>
      <p:sp>
        <p:nvSpPr>
          <p:cNvPr id="38" name="Text 35"/>
          <p:cNvSpPr/>
          <p:nvPr/>
        </p:nvSpPr>
        <p:spPr>
          <a:xfrm>
            <a:off x="5026521" y="1232967"/>
            <a:ext cx="3688854" cy="1175817"/>
          </a:xfrm>
          <a:prstGeom prst="roundRect">
            <a:avLst>
              <a:gd name="adj" fmla="val 1458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209550" dist="57150" dir="5400000">
              <a:srgbClr val="1A2B3C">
                <a:alpha val="7000"/>
              </a:srgbClr>
            </a:outerShdw>
          </a:effectLst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9" name="Text 36"/>
          <p:cNvSpPr/>
          <p:nvPr/>
        </p:nvSpPr>
        <p:spPr>
          <a:xfrm>
            <a:off x="5219402" y="1375842"/>
            <a:ext cx="271463" cy="271463"/>
          </a:xfrm>
          <a:prstGeom prst="roundRect">
            <a:avLst>
              <a:gd name="adj" fmla="val 35088"/>
            </a:avLst>
          </a:prstGeom>
          <a:solidFill>
            <a:srgbClr val="FFE9DF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0" name="Text 37"/>
          <p:cNvSpPr/>
          <p:nvPr/>
        </p:nvSpPr>
        <p:spPr>
          <a:xfrm>
            <a:off x="5269409" y="1425848"/>
            <a:ext cx="171450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125" dirty="0">
                <a:solidFill>
                  <a:srgbClr val="FF6B35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⚠️</a:t>
            </a:r>
            <a:endParaRPr lang="en-US" sz="1125" dirty="0"/>
          </a:p>
        </p:txBody>
      </p:sp>
      <p:sp>
        <p:nvSpPr>
          <p:cNvPr id="41" name="Text 38"/>
          <p:cNvSpPr/>
          <p:nvPr/>
        </p:nvSpPr>
        <p:spPr>
          <a:xfrm>
            <a:off x="5562302" y="1429420"/>
            <a:ext cx="2995910" cy="1774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56" b="1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预警机制</a:t>
            </a:r>
            <a:endParaRPr lang="en-US" sz="956" dirty="0"/>
          </a:p>
        </p:txBody>
      </p:sp>
      <p:sp>
        <p:nvSpPr>
          <p:cNvPr id="42" name="Text 39"/>
          <p:cNvSpPr/>
          <p:nvPr/>
        </p:nvSpPr>
        <p:spPr>
          <a:xfrm>
            <a:off x="5219402" y="1718742"/>
            <a:ext cx="3338810" cy="32090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80"/>
              </a:lnSpc>
              <a:buNone/>
            </a:pPr>
            <a:r>
              <a:rPr lang="en-US" sz="731" dirty="0">
                <a:solidFill>
                  <a:srgbClr val="5A6B7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资金池低于 </a:t>
            </a:r>
            <a:pPr algn="l" indent="0" marL="0">
              <a:lnSpc>
                <a:spcPts val="1280"/>
              </a:lnSpc>
              <a:buNone/>
            </a:pPr>
            <a:r>
              <a:rPr lang="en-US" sz="800" b="1" dirty="0">
                <a:solidFill>
                  <a:srgbClr val="1A2B3C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50%</a:t>
            </a:r>
            <a:pPr algn="l" indent="0" marL="0">
              <a:lnSpc>
                <a:spcPts val="1280"/>
              </a:lnSpc>
              <a:buNone/>
            </a:pPr>
            <a:r>
              <a:rPr lang="en-US" sz="731" dirty="0">
                <a:solidFill>
                  <a:srgbClr val="5A6B7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触发预警 → 给投资人追加机会 → 无人追加 → </a:t>
            </a:r>
            <a:pPr algn="l" indent="0" marL="0">
              <a:lnSpc>
                <a:spcPts val="1280"/>
              </a:lnSpc>
              <a:buNone/>
            </a:pPr>
            <a:r>
              <a:rPr lang="en-US" sz="731" b="1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项目自动终止</a:t>
            </a:r>
            <a:pPr algn="l" indent="0" marL="0">
              <a:lnSpc>
                <a:spcPts val="1280"/>
              </a:lnSpc>
              <a:buNone/>
            </a:pPr>
            <a:r>
              <a:rPr lang="en-US" sz="731" dirty="0">
                <a:solidFill>
                  <a:srgbClr val="5A6B7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，避免无底洞。</a:t>
            </a:r>
            <a:endParaRPr lang="en-US" sz="731" dirty="0"/>
          </a:p>
        </p:txBody>
      </p:sp>
      <p:sp>
        <p:nvSpPr>
          <p:cNvPr id="43" name="Text 40"/>
          <p:cNvSpPr/>
          <p:nvPr/>
        </p:nvSpPr>
        <p:spPr>
          <a:xfrm>
            <a:off x="5196542" y="2061454"/>
            <a:ext cx="1050645" cy="216027"/>
          </a:xfrm>
          <a:prstGeom prst="roundRect">
            <a:avLst>
              <a:gd name="adj" fmla="val 35273"/>
            </a:avLst>
          </a:prstGeom>
          <a:solidFill>
            <a:srgbClr val="FFE9DF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4" name="Text 41"/>
          <p:cNvSpPr/>
          <p:nvPr/>
        </p:nvSpPr>
        <p:spPr>
          <a:xfrm>
            <a:off x="5219402" y="2073027"/>
            <a:ext cx="1004925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700" b="1" spc="56" kern="0" dirty="0">
                <a:solidFill>
                  <a:srgbClr val="FF6B3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资金池 &lt; </a:t>
            </a:r>
            <a:pPr algn="ctr" indent="0" marL="0">
              <a:buNone/>
            </a:pPr>
            <a:r>
              <a:rPr lang="en-US" sz="700" b="1" spc="56" kern="0" dirty="0">
                <a:solidFill>
                  <a:srgbClr val="FF6B35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50%</a:t>
            </a:r>
            <a:pPr algn="ctr" indent="0" marL="0">
              <a:buNone/>
            </a:pPr>
            <a:r>
              <a:rPr lang="en-US" sz="700" b="1" spc="56" kern="0" dirty="0">
                <a:solidFill>
                  <a:srgbClr val="FF6B3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→ 预警</a:t>
            </a:r>
            <a:endParaRPr lang="en-US" sz="700" dirty="0"/>
          </a:p>
        </p:txBody>
      </p:sp>
      <p:sp>
        <p:nvSpPr>
          <p:cNvPr id="45" name="Text 42"/>
          <p:cNvSpPr/>
          <p:nvPr/>
        </p:nvSpPr>
        <p:spPr>
          <a:xfrm>
            <a:off x="5026521" y="2508796"/>
            <a:ext cx="3688854" cy="1175817"/>
          </a:xfrm>
          <a:prstGeom prst="roundRect">
            <a:avLst>
              <a:gd name="adj" fmla="val 1458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209550" dist="57150" dir="5400000">
              <a:srgbClr val="1A2B3C">
                <a:alpha val="7000"/>
              </a:srgbClr>
            </a:outerShdw>
          </a:effectLst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6" name="Text 43"/>
          <p:cNvSpPr/>
          <p:nvPr/>
        </p:nvSpPr>
        <p:spPr>
          <a:xfrm>
            <a:off x="5219402" y="2651671"/>
            <a:ext cx="271463" cy="271463"/>
          </a:xfrm>
          <a:prstGeom prst="roundRect">
            <a:avLst>
              <a:gd name="adj" fmla="val 35088"/>
            </a:avLst>
          </a:prstGeom>
          <a:solidFill>
            <a:srgbClr val="E6F9F1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7" name="Text 44"/>
          <p:cNvSpPr/>
          <p:nvPr/>
        </p:nvSpPr>
        <p:spPr>
          <a:xfrm>
            <a:off x="5269409" y="2701677"/>
            <a:ext cx="171450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125" dirty="0">
                <a:solidFill>
                  <a:srgbClr val="00B96B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✅</a:t>
            </a:r>
            <a:endParaRPr lang="en-US" sz="1125" dirty="0"/>
          </a:p>
        </p:txBody>
      </p:sp>
      <p:sp>
        <p:nvSpPr>
          <p:cNvPr id="48" name="Text 45"/>
          <p:cNvSpPr/>
          <p:nvPr/>
        </p:nvSpPr>
        <p:spPr>
          <a:xfrm>
            <a:off x="5562302" y="2705249"/>
            <a:ext cx="2995910" cy="1774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56" b="1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回本切换</a:t>
            </a:r>
            <a:endParaRPr lang="en-US" sz="956" dirty="0"/>
          </a:p>
        </p:txBody>
      </p:sp>
      <p:sp>
        <p:nvSpPr>
          <p:cNvPr id="49" name="Text 46"/>
          <p:cNvSpPr/>
          <p:nvPr/>
        </p:nvSpPr>
        <p:spPr>
          <a:xfrm>
            <a:off x="5219402" y="2994571"/>
            <a:ext cx="3338810" cy="32090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170"/>
              </a:lnSpc>
              <a:buNone/>
            </a:pPr>
            <a:r>
              <a:rPr lang="en-US" sz="731" dirty="0">
                <a:solidFill>
                  <a:srgbClr val="5A6B7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投资全部回本后，</a:t>
            </a:r>
            <a:pPr algn="l" indent="0" marL="0">
              <a:lnSpc>
                <a:spcPts val="1170"/>
              </a:lnSpc>
              <a:buNone/>
            </a:pPr>
            <a:r>
              <a:rPr lang="en-US" sz="731" b="1" dirty="0">
                <a:solidFill>
                  <a:srgbClr val="1A2B3C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50%</a:t>
            </a:r>
            <a:pPr algn="l" indent="0" marL="0">
              <a:lnSpc>
                <a:spcPts val="1170"/>
              </a:lnSpc>
              <a:buNone/>
            </a:pPr>
            <a:r>
              <a:rPr lang="en-US" sz="731" b="1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的弥补部分</a:t>
            </a:r>
            <a:pPr algn="l" indent="0" marL="0">
              <a:lnSpc>
                <a:spcPts val="1170"/>
              </a:lnSpc>
              <a:buNone/>
            </a:pPr>
            <a:r>
              <a:rPr lang="en-US" sz="731" dirty="0">
                <a:solidFill>
                  <a:srgbClr val="5A6B7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也并入执行分配池，整池资金</a:t>
            </a:r>
            <a:pPr algn="l" indent="0" marL="0">
              <a:lnSpc>
                <a:spcPts val="1170"/>
              </a:lnSpc>
              <a:buNone/>
            </a:pPr>
            <a:r>
              <a:rPr lang="en-US" sz="731" b="1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全部按权重发放</a:t>
            </a:r>
            <a:pPr algn="l" indent="0" marL="0">
              <a:lnSpc>
                <a:spcPts val="1170"/>
              </a:lnSpc>
              <a:buNone/>
            </a:pPr>
            <a:r>
              <a:rPr lang="en-US" sz="731" dirty="0">
                <a:solidFill>
                  <a:srgbClr val="5A6B7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。</a:t>
            </a:r>
            <a:endParaRPr lang="en-US" sz="731" dirty="0"/>
          </a:p>
        </p:txBody>
      </p:sp>
      <p:sp>
        <p:nvSpPr>
          <p:cNvPr id="50" name="Text 47"/>
          <p:cNvSpPr/>
          <p:nvPr/>
        </p:nvSpPr>
        <p:spPr>
          <a:xfrm>
            <a:off x="5196542" y="3337283"/>
            <a:ext cx="1276677" cy="216027"/>
          </a:xfrm>
          <a:prstGeom prst="roundRect">
            <a:avLst>
              <a:gd name="adj" fmla="val 35273"/>
            </a:avLst>
          </a:prstGeom>
          <a:solidFill>
            <a:srgbClr val="E6F9F1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1" name="Text 48"/>
          <p:cNvSpPr/>
          <p:nvPr/>
        </p:nvSpPr>
        <p:spPr>
          <a:xfrm>
            <a:off x="5219402" y="3348856"/>
            <a:ext cx="1230957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700" b="1" spc="56" kern="0" dirty="0">
                <a:solidFill>
                  <a:srgbClr val="00945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回本后 → </a:t>
            </a:r>
            <a:pPr algn="ctr" indent="0" marL="0">
              <a:buNone/>
            </a:pPr>
            <a:r>
              <a:rPr lang="en-US" sz="700" b="1" spc="56" kern="0" dirty="0">
                <a:solidFill>
                  <a:srgbClr val="009456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100%</a:t>
            </a:r>
            <a:pPr algn="ctr" indent="0" marL="0">
              <a:buNone/>
            </a:pPr>
            <a:r>
              <a:rPr lang="en-US" sz="700" b="1" spc="56" kern="0" dirty="0">
                <a:solidFill>
                  <a:srgbClr val="00945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按权重分配</a:t>
            </a:r>
            <a:endParaRPr lang="en-US" sz="700" dirty="0"/>
          </a:p>
        </p:txBody>
      </p:sp>
      <p:sp>
        <p:nvSpPr>
          <p:cNvPr id="52" name="Text 49"/>
          <p:cNvSpPr/>
          <p:nvPr/>
        </p:nvSpPr>
        <p:spPr>
          <a:xfrm>
            <a:off x="5026521" y="3784625"/>
            <a:ext cx="3688854" cy="1175817"/>
          </a:xfrm>
          <a:prstGeom prst="roundRect">
            <a:avLst>
              <a:gd name="adj" fmla="val 1458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209550" dist="57150" dir="5400000">
              <a:srgbClr val="1A2B3C">
                <a:alpha val="7000"/>
              </a:srgbClr>
            </a:outerShdw>
          </a:effectLst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3" name="Text 50"/>
          <p:cNvSpPr/>
          <p:nvPr/>
        </p:nvSpPr>
        <p:spPr>
          <a:xfrm>
            <a:off x="5219402" y="3927500"/>
            <a:ext cx="271463" cy="271463"/>
          </a:xfrm>
          <a:prstGeom prst="roundRect">
            <a:avLst>
              <a:gd name="adj" fmla="val 35088"/>
            </a:avLst>
          </a:prstGeom>
          <a:solidFill>
            <a:srgbClr val="FFF6E0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4" name="Text 51"/>
          <p:cNvSpPr/>
          <p:nvPr/>
        </p:nvSpPr>
        <p:spPr>
          <a:xfrm>
            <a:off x="5269409" y="3977506"/>
            <a:ext cx="171450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125" dirty="0">
                <a:solidFill>
                  <a:srgbClr val="B5790F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💌</a:t>
            </a:r>
            <a:endParaRPr lang="en-US" sz="1125" dirty="0"/>
          </a:p>
        </p:txBody>
      </p:sp>
      <p:sp>
        <p:nvSpPr>
          <p:cNvPr id="55" name="Text 52"/>
          <p:cNvSpPr/>
          <p:nvPr/>
        </p:nvSpPr>
        <p:spPr>
          <a:xfrm>
            <a:off x="5562302" y="3981078"/>
            <a:ext cx="2995910" cy="1774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56" b="1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派对投资邀请函</a:t>
            </a:r>
            <a:endParaRPr lang="en-US" sz="956" dirty="0"/>
          </a:p>
        </p:txBody>
      </p:sp>
      <p:sp>
        <p:nvSpPr>
          <p:cNvPr id="56" name="Text 53"/>
          <p:cNvSpPr/>
          <p:nvPr/>
        </p:nvSpPr>
        <p:spPr>
          <a:xfrm>
            <a:off x="5219402" y="4270400"/>
            <a:ext cx="3338810" cy="32090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170"/>
              </a:lnSpc>
              <a:buNone/>
            </a:pPr>
            <a:r>
              <a:rPr lang="en-US" sz="731" dirty="0">
                <a:solidFill>
                  <a:srgbClr val="5A6B7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通过</a:t>
            </a:r>
            <a:pPr algn="l" indent="0" marL="0">
              <a:lnSpc>
                <a:spcPts val="1170"/>
              </a:lnSpc>
              <a:buNone/>
            </a:pPr>
            <a:r>
              <a:rPr lang="en-US" sz="731" b="1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派对投资邀请函</a:t>
            </a:r>
            <a:pPr algn="l" indent="0" marL="0">
              <a:lnSpc>
                <a:spcPts val="1170"/>
              </a:lnSpc>
              <a:buNone/>
            </a:pPr>
            <a:r>
              <a:rPr lang="en-US" sz="731" dirty="0">
                <a:solidFill>
                  <a:srgbClr val="5A6B7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发起众筹，参与者按比例分红，</a:t>
            </a:r>
            <a:pPr algn="l" indent="0" marL="0">
              <a:lnSpc>
                <a:spcPts val="1170"/>
              </a:lnSpc>
              <a:buNone/>
            </a:pPr>
            <a:r>
              <a:rPr lang="en-US" sz="731" b="1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分红自动执行</a:t>
            </a:r>
            <a:pPr algn="l" indent="0" marL="0">
              <a:lnSpc>
                <a:spcPts val="1170"/>
              </a:lnSpc>
              <a:buNone/>
            </a:pPr>
            <a:r>
              <a:rPr lang="en-US" sz="731" dirty="0">
                <a:solidFill>
                  <a:srgbClr val="5A6B7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，无需手工对账。</a:t>
            </a:r>
            <a:endParaRPr lang="en-US" sz="731" dirty="0"/>
          </a:p>
        </p:txBody>
      </p:sp>
      <p:sp>
        <p:nvSpPr>
          <p:cNvPr id="57" name="Text 54"/>
          <p:cNvSpPr/>
          <p:nvPr/>
        </p:nvSpPr>
        <p:spPr>
          <a:xfrm>
            <a:off x="5196542" y="4613112"/>
            <a:ext cx="932438" cy="216027"/>
          </a:xfrm>
          <a:prstGeom prst="roundRect">
            <a:avLst>
              <a:gd name="adj" fmla="val 35273"/>
            </a:avLst>
          </a:prstGeom>
          <a:solidFill>
            <a:srgbClr val="FFF6E0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8" name="Text 55"/>
          <p:cNvSpPr/>
          <p:nvPr/>
        </p:nvSpPr>
        <p:spPr>
          <a:xfrm>
            <a:off x="5219402" y="4624685"/>
            <a:ext cx="886718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700" b="1" spc="56" kern="0" dirty="0">
                <a:solidFill>
                  <a:srgbClr val="B5790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邀请函 → 自动分红</a:t>
            </a:r>
            <a:endParaRPr lang="en-US" sz="700" dirty="0"/>
          </a:p>
        </p:txBody>
      </p:sp>
      <p:sp>
        <p:nvSpPr>
          <p:cNvPr id="59" name="Text 56"/>
          <p:cNvSpPr/>
          <p:nvPr/>
        </p:nvSpPr>
        <p:spPr>
          <a:xfrm>
            <a:off x="428625" y="4843463"/>
            <a:ext cx="7938381" cy="1388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731" spc="56" kern="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领咖网 · </a:t>
            </a:r>
            <a:pPr algn="l" indent="0" marL="0">
              <a:buNone/>
            </a:pPr>
            <a:r>
              <a:rPr lang="en-US" sz="731" spc="56" kern="0" dirty="0">
                <a:solidFill>
                  <a:srgbClr val="94A3B8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Lingka</a:t>
            </a:r>
            <a:pPr algn="l" indent="0" marL="0">
              <a:buNone/>
            </a:pPr>
            <a:r>
              <a:rPr lang="en-US" sz="731" spc="56" kern="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</a:t>
            </a:r>
            <a:pPr algn="l" indent="0" marL="0">
              <a:buNone/>
            </a:pPr>
            <a:r>
              <a:rPr lang="en-US" sz="731" spc="56" kern="0" dirty="0">
                <a:solidFill>
                  <a:srgbClr val="94A3B8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Network</a:t>
            </a:r>
            <a:pPr algn="l" indent="0" marL="0">
              <a:buNone/>
            </a:pPr>
            <a:r>
              <a:rPr lang="en-US" sz="731" spc="56" kern="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· 投资 + 分红 = 完整闭环</a:t>
            </a:r>
            <a:endParaRPr lang="en-US" sz="731" dirty="0"/>
          </a:p>
        </p:txBody>
      </p:sp>
      <p:sp>
        <p:nvSpPr>
          <p:cNvPr id="60" name="Text 57"/>
          <p:cNvSpPr/>
          <p:nvPr/>
        </p:nvSpPr>
        <p:spPr>
          <a:xfrm>
            <a:off x="8381293" y="4843463"/>
            <a:ext cx="477842" cy="1519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00" spc="56" kern="0" dirty="0">
                <a:solidFill>
                  <a:srgbClr val="94A3B8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17 / 24</a:t>
            </a:r>
            <a:endParaRPr lang="en-US" sz="8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28625" y="-714375"/>
            <a:ext cx="2000250" cy="2000250"/>
          </a:xfrm>
          <a:prstGeom prst="ellipse">
            <a:avLst/>
          </a:prstGeom>
          <a:solidFill>
            <a:srgbClr val="00B96B">
              <a:alpha val="14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" name="Shape 1"/>
          <p:cNvSpPr/>
          <p:nvPr/>
        </p:nvSpPr>
        <p:spPr>
          <a:xfrm>
            <a:off x="4875609" y="1247254"/>
            <a:ext cx="0" cy="1052475"/>
          </a:xfrm>
          <a:prstGeom prst="line">
            <a:avLst/>
          </a:prstGeom>
          <a:noFill/>
          <a:ln w="35719">
            <a:solidFill>
              <a:srgbClr val="FFB930"/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4875609" y="2399742"/>
            <a:ext cx="0" cy="1052587"/>
          </a:xfrm>
          <a:prstGeom prst="line">
            <a:avLst/>
          </a:prstGeom>
          <a:noFill/>
          <a:ln w="35719">
            <a:solidFill>
              <a:srgbClr val="FF6B35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4875609" y="3552341"/>
            <a:ext cx="0" cy="1052475"/>
          </a:xfrm>
          <a:prstGeom prst="line">
            <a:avLst/>
          </a:prstGeom>
          <a:noFill/>
          <a:ln w="35719">
            <a:solidFill>
              <a:srgbClr val="00B96B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405765" y="344386"/>
            <a:ext cx="1053658" cy="254203"/>
          </a:xfrm>
          <a:prstGeom prst="roundRect">
            <a:avLst>
              <a:gd name="adj" fmla="val 3743258"/>
            </a:avLst>
          </a:prstGeom>
          <a:solidFill>
            <a:srgbClr val="E6F9F1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8" name="Text 5"/>
          <p:cNvSpPr/>
          <p:nvPr/>
        </p:nvSpPr>
        <p:spPr>
          <a:xfrm>
            <a:off x="428625" y="357188"/>
            <a:ext cx="1007938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800" spc="56" kern="0" dirty="0">
                <a:solidFill>
                  <a:srgbClr val="009456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FEATURE · 07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428625" y="671513"/>
            <a:ext cx="3964890" cy="3903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46"/>
              </a:lnSpc>
              <a:buNone/>
            </a:pPr>
            <a:r>
              <a:rPr lang="en-US" sz="2588" b="1" spc="-56" kern="0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素材库 — </a:t>
            </a:r>
            <a:pPr algn="l" indent="0" marL="0">
              <a:lnSpc>
                <a:spcPts val="2846"/>
              </a:lnSpc>
              <a:buNone/>
            </a:pPr>
            <a:r>
              <a:rPr lang="en-US" sz="2588" b="1" spc="-56" kern="0" dirty="0">
                <a:solidFill>
                  <a:srgbClr val="00B96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你的数字宝藏</a:t>
            </a:r>
            <a:endParaRPr lang="en-US" sz="2588" dirty="0"/>
          </a:p>
        </p:txBody>
      </p:sp>
      <p:sp>
        <p:nvSpPr>
          <p:cNvPr id="10" name="Text 7"/>
          <p:cNvSpPr/>
          <p:nvPr/>
        </p:nvSpPr>
        <p:spPr>
          <a:xfrm>
            <a:off x="8309409" y="918642"/>
            <a:ext cx="609203" cy="1254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00" spc="113" kern="0" dirty="0">
                <a:solidFill>
                  <a:srgbClr val="94A3B8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18 / 24</a:t>
            </a:r>
            <a:endParaRPr lang="en-US" sz="800" dirty="0"/>
          </a:p>
        </p:txBody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625" y="1247254"/>
            <a:ext cx="4243388" cy="3357563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657225" y="1475854"/>
            <a:ext cx="3786188" cy="1280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00" b="1" spc="169" kern="0" dirty="0">
                <a:solidFill>
                  <a:srgbClr val="FFFFFF">
                    <a:alpha val="85000"/>
                  </a:srgbClr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YOUR DIGITAL TREASURE</a:t>
            </a:r>
            <a:endParaRPr lang="en-US" sz="800" dirty="0"/>
          </a:p>
        </p:txBody>
      </p:sp>
      <p:sp>
        <p:nvSpPr>
          <p:cNvPr id="13" name="Text 9"/>
          <p:cNvSpPr/>
          <p:nvPr/>
        </p:nvSpPr>
        <p:spPr>
          <a:xfrm>
            <a:off x="657225" y="1675879"/>
            <a:ext cx="3786188" cy="46972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 indent="0" marL="0">
              <a:lnSpc>
                <a:spcPts val="3465"/>
              </a:lnSpc>
              <a:buNone/>
            </a:pPr>
            <a:r>
              <a:rPr lang="en-US" sz="315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数字宝藏</a:t>
            </a:r>
            <a:endParaRPr lang="en-US" sz="3150" dirty="0"/>
          </a:p>
        </p:txBody>
      </p:sp>
      <p:sp>
        <p:nvSpPr>
          <p:cNvPr id="14" name="Text 10"/>
          <p:cNvSpPr/>
          <p:nvPr/>
        </p:nvSpPr>
        <p:spPr>
          <a:xfrm>
            <a:off x="657225" y="2173039"/>
            <a:ext cx="3786188" cy="1266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00" b="1" spc="225" kern="0" dirty="0">
                <a:solidFill>
                  <a:srgbClr val="FFFFFF">
                    <a:alpha val="85000"/>
                  </a:srgbClr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MATERIAL LIBRARY</a:t>
            </a:r>
            <a:endParaRPr lang="en-US" sz="800" dirty="0"/>
          </a:p>
        </p:txBody>
      </p:sp>
      <p:sp>
        <p:nvSpPr>
          <p:cNvPr id="15" name="Text 11"/>
          <p:cNvSpPr/>
          <p:nvPr/>
        </p:nvSpPr>
        <p:spPr>
          <a:xfrm>
            <a:off x="1343025" y="2458789"/>
            <a:ext cx="542925" cy="135731"/>
          </a:xfrm>
          <a:prstGeom prst="roundRect">
            <a:avLst>
              <a:gd name="adj" fmla="val 28070"/>
            </a:avLst>
          </a:prstGeom>
          <a:solidFill>
            <a:srgbClr val="FFFFFF">
              <a:alpha val="22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6" name="Text 12"/>
          <p:cNvSpPr/>
          <p:nvPr/>
        </p:nvSpPr>
        <p:spPr>
          <a:xfrm>
            <a:off x="657225" y="2437358"/>
            <a:ext cx="3786188" cy="3949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440"/>
              </a:lnSpc>
              <a:buNone/>
            </a:pPr>
            <a:r>
              <a:rPr lang="en-US" sz="900" dirty="0">
                <a:solidFill>
                  <a:srgbClr val="FFFFFF">
                    <a:alpha val="95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每个素材都是</a:t>
            </a:r>
            <a:pPr algn="l" indent="0" marL="0">
              <a:lnSpc>
                <a:spcPts val="1440"/>
              </a:lnSpc>
              <a:buNone/>
            </a:pPr>
            <a:r>
              <a:rPr lang="en-US" sz="900" b="1" dirty="0">
                <a:solidFill>
                  <a:srgbClr val="FFFFFF">
                    <a:alpha val="95000"/>
                  </a:srgbClr>
                </a:solidFill>
                <a:highlight>
                  <a:srgbClr val="FFFFFF"/>
                </a:highlight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独立单元</a:t>
            </a:r>
            <a:pPr algn="l" indent="0" marL="0">
              <a:lnSpc>
                <a:spcPts val="1440"/>
              </a:lnSpc>
              <a:buNone/>
            </a:pPr>
            <a:r>
              <a:rPr lang="en-US" sz="900" dirty="0">
                <a:solidFill>
                  <a:srgbClr val="FFFFFF">
                    <a:alpha val="95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，</a:t>
            </a:r>
            <a:endParaRPr lang="en-US" sz="900" dirty="0"/>
          </a:p>
          <a:p>
            <a:pPr algn="l" indent="0" marL="0">
              <a:lnSpc>
                <a:spcPts val="1440"/>
              </a:lnSpc>
              <a:buNone/>
            </a:pPr>
            <a:r>
              <a:rPr lang="en-US" sz="900" dirty="0">
                <a:solidFill>
                  <a:srgbClr val="FFFFFF">
                    <a:alpha val="95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带标签、带权限、带历史。</a:t>
            </a:r>
            <a:endParaRPr lang="en-US" sz="900" dirty="0"/>
          </a:p>
        </p:txBody>
      </p:sp>
      <p:sp>
        <p:nvSpPr>
          <p:cNvPr id="17" name="Text 13"/>
          <p:cNvSpPr/>
          <p:nvPr/>
        </p:nvSpPr>
        <p:spPr>
          <a:xfrm>
            <a:off x="657225" y="2960191"/>
            <a:ext cx="1850231" cy="557213"/>
          </a:xfrm>
          <a:prstGeom prst="roundRect">
            <a:avLst>
              <a:gd name="adj" fmla="val 20513"/>
            </a:avLst>
          </a:prstGeom>
          <a:solidFill>
            <a:srgbClr val="FFFFFF">
              <a:alpha val="18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8" name="Text 14"/>
          <p:cNvSpPr/>
          <p:nvPr/>
        </p:nvSpPr>
        <p:spPr>
          <a:xfrm>
            <a:off x="742950" y="3045916"/>
            <a:ext cx="1678781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463" dirty="0">
                <a:solidFill>
                  <a:srgbClr val="FFFFFF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📥</a:t>
            </a:r>
            <a:endParaRPr lang="en-US" sz="1463" dirty="0"/>
          </a:p>
        </p:txBody>
      </p:sp>
      <p:sp>
        <p:nvSpPr>
          <p:cNvPr id="19" name="Text 15"/>
          <p:cNvSpPr/>
          <p:nvPr/>
        </p:nvSpPr>
        <p:spPr>
          <a:xfrm>
            <a:off x="1203337" y="3317379"/>
            <a:ext cx="758008" cy="1120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buNone/>
            </a:pPr>
            <a:r>
              <a:rPr lang="en-US" sz="700" b="1" spc="56" kern="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收藏平台资源</a:t>
            </a:r>
            <a:endParaRPr lang="en-US" sz="700" dirty="0"/>
          </a:p>
        </p:txBody>
      </p:sp>
      <p:sp>
        <p:nvSpPr>
          <p:cNvPr id="20" name="Text 16"/>
          <p:cNvSpPr/>
          <p:nvPr/>
        </p:nvSpPr>
        <p:spPr>
          <a:xfrm>
            <a:off x="2593181" y="2960191"/>
            <a:ext cx="1850231" cy="557213"/>
          </a:xfrm>
          <a:prstGeom prst="roundRect">
            <a:avLst>
              <a:gd name="adj" fmla="val 20513"/>
            </a:avLst>
          </a:prstGeom>
          <a:solidFill>
            <a:srgbClr val="FFFFFF">
              <a:alpha val="18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1" name="Text 17"/>
          <p:cNvSpPr/>
          <p:nvPr/>
        </p:nvSpPr>
        <p:spPr>
          <a:xfrm>
            <a:off x="2678906" y="3045916"/>
            <a:ext cx="1678781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463" dirty="0">
                <a:solidFill>
                  <a:srgbClr val="FFFFFF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📤</a:t>
            </a:r>
            <a:endParaRPr lang="en-US" sz="1463" dirty="0"/>
          </a:p>
        </p:txBody>
      </p:sp>
      <p:sp>
        <p:nvSpPr>
          <p:cNvPr id="22" name="Text 18"/>
          <p:cNvSpPr/>
          <p:nvPr/>
        </p:nvSpPr>
        <p:spPr>
          <a:xfrm>
            <a:off x="3221117" y="3317379"/>
            <a:ext cx="594360" cy="1120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buNone/>
            </a:pPr>
            <a:r>
              <a:rPr lang="en-US" sz="700" b="1" spc="56" kern="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自己上传</a:t>
            </a:r>
            <a:endParaRPr lang="en-US" sz="700" dirty="0"/>
          </a:p>
        </p:txBody>
      </p:sp>
      <p:sp>
        <p:nvSpPr>
          <p:cNvPr id="23" name="Text 19"/>
          <p:cNvSpPr/>
          <p:nvPr/>
        </p:nvSpPr>
        <p:spPr>
          <a:xfrm>
            <a:off x="657225" y="3897585"/>
            <a:ext cx="3786188" cy="478631"/>
          </a:xfrm>
          <a:prstGeom prst="roundRect">
            <a:avLst>
              <a:gd name="adj" fmla="val 23881"/>
            </a:avLst>
          </a:prstGeom>
          <a:solidFill>
            <a:srgbClr val="FFFFFF">
              <a:alpha val="22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4" name="Text 20"/>
          <p:cNvSpPr/>
          <p:nvPr/>
        </p:nvSpPr>
        <p:spPr>
          <a:xfrm>
            <a:off x="785813" y="4036888"/>
            <a:ext cx="214313" cy="20002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🔄</a:t>
            </a:r>
            <a:endParaRPr lang="en-US" sz="1350" dirty="0"/>
          </a:p>
        </p:txBody>
      </p:sp>
      <p:sp>
        <p:nvSpPr>
          <p:cNvPr id="25" name="Text 21"/>
          <p:cNvSpPr/>
          <p:nvPr/>
        </p:nvSpPr>
        <p:spPr>
          <a:xfrm>
            <a:off x="1085850" y="3997598"/>
            <a:ext cx="3228975" cy="27860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097"/>
              </a:lnSpc>
              <a:buNone/>
            </a:pPr>
            <a:r>
              <a:rPr lang="en-US" sz="731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默认同步给圈子</a:t>
            </a:r>
            <a:pPr algn="l" indent="0" marL="0">
              <a:lnSpc>
                <a:spcPts val="1097"/>
              </a:lnSpc>
              <a:buNone/>
            </a:pPr>
            <a:r>
              <a:rPr lang="en-US" sz="73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，</a:t>
            </a:r>
            <a:endParaRPr lang="en-US" sz="731" dirty="0"/>
          </a:p>
          <a:p>
            <a:pPr algn="l" indent="0" marL="0">
              <a:lnSpc>
                <a:spcPts val="1097"/>
              </a:lnSpc>
              <a:buNone/>
            </a:pPr>
            <a:r>
              <a:rPr lang="en-US" sz="73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你的素材就是圈子的素材</a:t>
            </a:r>
            <a:endParaRPr lang="en-US" sz="731" dirty="0"/>
          </a:p>
        </p:txBody>
      </p:sp>
      <p:sp>
        <p:nvSpPr>
          <p:cNvPr id="26" name="Text 22"/>
          <p:cNvSpPr/>
          <p:nvPr/>
        </p:nvSpPr>
        <p:spPr>
          <a:xfrm>
            <a:off x="4857750" y="1247254"/>
            <a:ext cx="3857625" cy="1052475"/>
          </a:xfrm>
          <a:prstGeom prst="roundRect">
            <a:avLst>
              <a:gd name="adj" fmla="val 1629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209550" dist="57150" dir="5400000">
              <a:srgbClr val="1A2B3C">
                <a:alpha val="7000"/>
              </a:srgbClr>
            </a:outerShdw>
          </a:effectLst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7" name="Text 23"/>
          <p:cNvSpPr/>
          <p:nvPr/>
        </p:nvSpPr>
        <p:spPr>
          <a:xfrm>
            <a:off x="5050631" y="1390129"/>
            <a:ext cx="271463" cy="271463"/>
          </a:xfrm>
          <a:prstGeom prst="roundRect">
            <a:avLst>
              <a:gd name="adj" fmla="val 35088"/>
            </a:avLst>
          </a:prstGeom>
          <a:solidFill>
            <a:srgbClr val="FFF6E0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8" name="Text 24"/>
          <p:cNvSpPr/>
          <p:nvPr/>
        </p:nvSpPr>
        <p:spPr>
          <a:xfrm>
            <a:off x="5109210" y="1448708"/>
            <a:ext cx="154305" cy="15430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013" b="1" dirty="0">
                <a:solidFill>
                  <a:srgbClr val="B5790F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🏷️</a:t>
            </a:r>
            <a:endParaRPr lang="en-US" sz="1013" dirty="0"/>
          </a:p>
        </p:txBody>
      </p:sp>
      <p:sp>
        <p:nvSpPr>
          <p:cNvPr id="29" name="Text 25"/>
          <p:cNvSpPr/>
          <p:nvPr/>
        </p:nvSpPr>
        <p:spPr>
          <a:xfrm>
            <a:off x="5407819" y="1440135"/>
            <a:ext cx="3020020" cy="1851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013" b="1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标签系统</a:t>
            </a:r>
            <a:endParaRPr lang="en-US" sz="1013" dirty="0"/>
          </a:p>
        </p:txBody>
      </p:sp>
      <p:sp>
        <p:nvSpPr>
          <p:cNvPr id="30" name="Text 26"/>
          <p:cNvSpPr/>
          <p:nvPr/>
        </p:nvSpPr>
        <p:spPr>
          <a:xfrm>
            <a:off x="8470702" y="1482998"/>
            <a:ext cx="91440" cy="1197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800" b="1" dirty="0">
                <a:solidFill>
                  <a:srgbClr val="94A3B8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01</a:t>
            </a:r>
            <a:endParaRPr lang="en-US" sz="800" dirty="0"/>
          </a:p>
        </p:txBody>
      </p:sp>
      <p:sp>
        <p:nvSpPr>
          <p:cNvPr id="31" name="Text 27"/>
          <p:cNvSpPr/>
          <p:nvPr/>
        </p:nvSpPr>
        <p:spPr>
          <a:xfrm>
            <a:off x="5050631" y="1733029"/>
            <a:ext cx="3507581" cy="1604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170"/>
              </a:lnSpc>
              <a:buNone/>
            </a:pPr>
            <a:r>
              <a:rPr lang="en-US" sz="731" dirty="0">
                <a:solidFill>
                  <a:srgbClr val="5A6B7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每个素材</a:t>
            </a:r>
            <a:pPr algn="l" indent="0" marL="0">
              <a:lnSpc>
                <a:spcPts val="1170"/>
              </a:lnSpc>
              <a:buNone/>
            </a:pPr>
            <a:r>
              <a:rPr lang="en-US" sz="731" b="1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独立打标签</a:t>
            </a:r>
            <a:pPr algn="l" indent="0" marL="0">
              <a:lnSpc>
                <a:spcPts val="1170"/>
              </a:lnSpc>
              <a:buNone/>
            </a:pPr>
            <a:r>
              <a:rPr lang="en-US" sz="731" dirty="0">
                <a:solidFill>
                  <a:srgbClr val="5A6B7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，可多维度检索，分类整理不再是难题。</a:t>
            </a:r>
            <a:endParaRPr lang="en-US" sz="731" dirty="0"/>
          </a:p>
        </p:txBody>
      </p:sp>
      <p:sp>
        <p:nvSpPr>
          <p:cNvPr id="32" name="Text 28"/>
          <p:cNvSpPr/>
          <p:nvPr/>
        </p:nvSpPr>
        <p:spPr>
          <a:xfrm>
            <a:off x="5038023" y="1997835"/>
            <a:ext cx="340435" cy="168021"/>
          </a:xfrm>
          <a:prstGeom prst="roundRect">
            <a:avLst>
              <a:gd name="adj" fmla="val 5663265"/>
            </a:avLst>
          </a:prstGeom>
          <a:solidFill>
            <a:srgbClr val="FFF6E0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3" name="Text 29"/>
          <p:cNvSpPr/>
          <p:nvPr/>
        </p:nvSpPr>
        <p:spPr>
          <a:xfrm>
            <a:off x="5050631" y="2006836"/>
            <a:ext cx="315218" cy="15001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B5790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#设计</a:t>
            </a:r>
            <a:endParaRPr lang="en-US" sz="700" dirty="0"/>
          </a:p>
        </p:txBody>
      </p:sp>
      <p:sp>
        <p:nvSpPr>
          <p:cNvPr id="34" name="Text 30"/>
          <p:cNvSpPr/>
          <p:nvPr/>
        </p:nvSpPr>
        <p:spPr>
          <a:xfrm>
            <a:off x="5381110" y="1997835"/>
            <a:ext cx="359482" cy="168021"/>
          </a:xfrm>
          <a:prstGeom prst="roundRect">
            <a:avLst>
              <a:gd name="adj" fmla="val 5663265"/>
            </a:avLst>
          </a:prstGeom>
          <a:solidFill>
            <a:srgbClr val="FFF6E0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5" name="Text 31"/>
          <p:cNvSpPr/>
          <p:nvPr/>
        </p:nvSpPr>
        <p:spPr>
          <a:xfrm>
            <a:off x="5394424" y="2006836"/>
            <a:ext cx="332854" cy="15001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B5790F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#2024</a:t>
            </a:r>
            <a:endParaRPr lang="en-US" sz="800" dirty="0"/>
          </a:p>
        </p:txBody>
      </p:sp>
      <p:sp>
        <p:nvSpPr>
          <p:cNvPr id="36" name="Text 32"/>
          <p:cNvSpPr/>
          <p:nvPr/>
        </p:nvSpPr>
        <p:spPr>
          <a:xfrm>
            <a:off x="5743245" y="1997835"/>
            <a:ext cx="340435" cy="168021"/>
          </a:xfrm>
          <a:prstGeom prst="roundRect">
            <a:avLst>
              <a:gd name="adj" fmla="val 5663265"/>
            </a:avLst>
          </a:prstGeom>
          <a:solidFill>
            <a:srgbClr val="FFF6E0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7" name="Text 33"/>
          <p:cNvSpPr/>
          <p:nvPr/>
        </p:nvSpPr>
        <p:spPr>
          <a:xfrm>
            <a:off x="5755853" y="2006836"/>
            <a:ext cx="315218" cy="15001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B5790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#原创</a:t>
            </a:r>
            <a:endParaRPr lang="en-US" sz="700" dirty="0"/>
          </a:p>
        </p:txBody>
      </p:sp>
      <p:sp>
        <p:nvSpPr>
          <p:cNvPr id="38" name="Text 34"/>
          <p:cNvSpPr/>
          <p:nvPr/>
        </p:nvSpPr>
        <p:spPr>
          <a:xfrm>
            <a:off x="6087038" y="1997835"/>
            <a:ext cx="340435" cy="168021"/>
          </a:xfrm>
          <a:prstGeom prst="roundRect">
            <a:avLst>
              <a:gd name="adj" fmla="val 5663265"/>
            </a:avLst>
          </a:prstGeom>
          <a:solidFill>
            <a:srgbClr val="FFF6E0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9" name="Text 35"/>
          <p:cNvSpPr/>
          <p:nvPr/>
        </p:nvSpPr>
        <p:spPr>
          <a:xfrm>
            <a:off x="6099646" y="2006836"/>
            <a:ext cx="315218" cy="15001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B5790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#灵感</a:t>
            </a:r>
            <a:endParaRPr lang="en-US" sz="700" dirty="0"/>
          </a:p>
        </p:txBody>
      </p:sp>
      <p:sp>
        <p:nvSpPr>
          <p:cNvPr id="40" name="Text 36"/>
          <p:cNvSpPr/>
          <p:nvPr/>
        </p:nvSpPr>
        <p:spPr>
          <a:xfrm>
            <a:off x="6430831" y="1997835"/>
            <a:ext cx="340435" cy="168021"/>
          </a:xfrm>
          <a:prstGeom prst="roundRect">
            <a:avLst>
              <a:gd name="adj" fmla="val 5663265"/>
            </a:avLst>
          </a:prstGeom>
          <a:solidFill>
            <a:srgbClr val="FFF6E0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1" name="Text 37"/>
          <p:cNvSpPr/>
          <p:nvPr/>
        </p:nvSpPr>
        <p:spPr>
          <a:xfrm>
            <a:off x="6443439" y="2006836"/>
            <a:ext cx="315218" cy="15001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B5790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#草稿</a:t>
            </a:r>
            <a:endParaRPr lang="en-US" sz="700" dirty="0"/>
          </a:p>
        </p:txBody>
      </p:sp>
      <p:sp>
        <p:nvSpPr>
          <p:cNvPr id="42" name="Text 38"/>
          <p:cNvSpPr/>
          <p:nvPr/>
        </p:nvSpPr>
        <p:spPr>
          <a:xfrm>
            <a:off x="4857750" y="2399742"/>
            <a:ext cx="3857625" cy="1052587"/>
          </a:xfrm>
          <a:prstGeom prst="roundRect">
            <a:avLst>
              <a:gd name="adj" fmla="val 1628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209550" dist="57150" dir="5400000">
              <a:srgbClr val="1A2B3C">
                <a:alpha val="7000"/>
              </a:srgbClr>
            </a:outerShdw>
          </a:effectLst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3" name="Text 39"/>
          <p:cNvSpPr/>
          <p:nvPr/>
        </p:nvSpPr>
        <p:spPr>
          <a:xfrm>
            <a:off x="5050631" y="2542617"/>
            <a:ext cx="271463" cy="271463"/>
          </a:xfrm>
          <a:prstGeom prst="roundRect">
            <a:avLst>
              <a:gd name="adj" fmla="val 35088"/>
            </a:avLst>
          </a:prstGeom>
          <a:solidFill>
            <a:srgbClr val="FFE9DF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4" name="Text 40"/>
          <p:cNvSpPr/>
          <p:nvPr/>
        </p:nvSpPr>
        <p:spPr>
          <a:xfrm>
            <a:off x="5109210" y="2601196"/>
            <a:ext cx="154305" cy="15430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013" b="1" dirty="0">
                <a:solidFill>
                  <a:srgbClr val="FF6B35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🔒</a:t>
            </a:r>
            <a:endParaRPr lang="en-US" sz="1013" dirty="0"/>
          </a:p>
        </p:txBody>
      </p:sp>
      <p:sp>
        <p:nvSpPr>
          <p:cNvPr id="45" name="Text 41"/>
          <p:cNvSpPr/>
          <p:nvPr/>
        </p:nvSpPr>
        <p:spPr>
          <a:xfrm>
            <a:off x="5407819" y="2592623"/>
            <a:ext cx="3020020" cy="1851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013" b="1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开放 / 私密</a:t>
            </a:r>
            <a:endParaRPr lang="en-US" sz="1013" dirty="0"/>
          </a:p>
        </p:txBody>
      </p:sp>
      <p:sp>
        <p:nvSpPr>
          <p:cNvPr id="46" name="Text 42"/>
          <p:cNvSpPr/>
          <p:nvPr/>
        </p:nvSpPr>
        <p:spPr>
          <a:xfrm>
            <a:off x="8470702" y="2635486"/>
            <a:ext cx="91440" cy="1197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800" b="1" dirty="0">
                <a:solidFill>
                  <a:srgbClr val="94A3B8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02</a:t>
            </a:r>
            <a:endParaRPr lang="en-US" sz="800" dirty="0"/>
          </a:p>
        </p:txBody>
      </p:sp>
      <p:sp>
        <p:nvSpPr>
          <p:cNvPr id="47" name="Text 43"/>
          <p:cNvSpPr/>
          <p:nvPr/>
        </p:nvSpPr>
        <p:spPr>
          <a:xfrm>
            <a:off x="5050631" y="2885517"/>
            <a:ext cx="3507581" cy="1604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170"/>
              </a:lnSpc>
              <a:buNone/>
            </a:pPr>
            <a:r>
              <a:rPr lang="en-US" sz="731" dirty="0">
                <a:solidFill>
                  <a:srgbClr val="5A6B7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每个要素</a:t>
            </a:r>
            <a:pPr algn="l" indent="0" marL="0">
              <a:lnSpc>
                <a:spcPts val="1170"/>
              </a:lnSpc>
              <a:buNone/>
            </a:pPr>
            <a:r>
              <a:rPr lang="en-US" sz="731" b="1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独立控制权限</a:t>
            </a:r>
            <a:pPr algn="l" indent="0" marL="0">
              <a:lnSpc>
                <a:spcPts val="1170"/>
              </a:lnSpc>
              <a:buNone/>
            </a:pPr>
            <a:r>
              <a:rPr lang="en-US" sz="731" dirty="0">
                <a:solidFill>
                  <a:srgbClr val="5A6B7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，可全开、可全闭、可选择性开放。</a:t>
            </a:r>
            <a:endParaRPr lang="en-US" sz="731" dirty="0"/>
          </a:p>
        </p:txBody>
      </p:sp>
      <p:sp>
        <p:nvSpPr>
          <p:cNvPr id="48" name="Text 44"/>
          <p:cNvSpPr/>
          <p:nvPr/>
        </p:nvSpPr>
        <p:spPr>
          <a:xfrm>
            <a:off x="5027771" y="3105000"/>
            <a:ext cx="1186264" cy="216027"/>
          </a:xfrm>
          <a:prstGeom prst="roundRect">
            <a:avLst>
              <a:gd name="adj" fmla="val 35273"/>
            </a:avLst>
          </a:prstGeom>
          <a:solidFill>
            <a:srgbClr val="FFE9DF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9" name="Text 45"/>
          <p:cNvSpPr/>
          <p:nvPr/>
        </p:nvSpPr>
        <p:spPr>
          <a:xfrm>
            <a:off x="5050631" y="3116573"/>
            <a:ext cx="1140544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700" b="1" spc="56" kern="0" dirty="0">
                <a:solidFill>
                  <a:srgbClr val="FF6B3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公开</a:t>
            </a:r>
            <a:endParaRPr lang="en-US" sz="700" dirty="0"/>
          </a:p>
        </p:txBody>
      </p:sp>
      <p:sp>
        <p:nvSpPr>
          <p:cNvPr id="50" name="Text 46"/>
          <p:cNvSpPr/>
          <p:nvPr/>
        </p:nvSpPr>
        <p:spPr>
          <a:xfrm>
            <a:off x="6211178" y="3105000"/>
            <a:ext cx="1186376" cy="216027"/>
          </a:xfrm>
          <a:prstGeom prst="roundRect">
            <a:avLst>
              <a:gd name="adj" fmla="val 35273"/>
            </a:avLst>
          </a:prstGeom>
          <a:solidFill>
            <a:srgbClr val="FFE9DF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1" name="Text 47"/>
          <p:cNvSpPr/>
          <p:nvPr/>
        </p:nvSpPr>
        <p:spPr>
          <a:xfrm>
            <a:off x="6234038" y="3116573"/>
            <a:ext cx="1140656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700" b="1" spc="56" kern="0" dirty="0">
                <a:solidFill>
                  <a:srgbClr val="FF6B3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圈子可见</a:t>
            </a:r>
            <a:endParaRPr lang="en-US" sz="700" dirty="0"/>
          </a:p>
        </p:txBody>
      </p:sp>
      <p:sp>
        <p:nvSpPr>
          <p:cNvPr id="52" name="Text 48"/>
          <p:cNvSpPr/>
          <p:nvPr/>
        </p:nvSpPr>
        <p:spPr>
          <a:xfrm>
            <a:off x="7394697" y="3105000"/>
            <a:ext cx="1186376" cy="216027"/>
          </a:xfrm>
          <a:prstGeom prst="roundRect">
            <a:avLst>
              <a:gd name="adj" fmla="val 35273"/>
            </a:avLst>
          </a:prstGeom>
          <a:solidFill>
            <a:srgbClr val="FFE9DF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3" name="Text 49"/>
          <p:cNvSpPr/>
          <p:nvPr/>
        </p:nvSpPr>
        <p:spPr>
          <a:xfrm>
            <a:off x="7417557" y="3116573"/>
            <a:ext cx="1140656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700" b="1" spc="56" kern="0" dirty="0">
                <a:solidFill>
                  <a:srgbClr val="FF6B3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仅自己</a:t>
            </a:r>
            <a:endParaRPr lang="en-US" sz="700" dirty="0"/>
          </a:p>
        </p:txBody>
      </p:sp>
      <p:sp>
        <p:nvSpPr>
          <p:cNvPr id="54" name="Text 50"/>
          <p:cNvSpPr/>
          <p:nvPr/>
        </p:nvSpPr>
        <p:spPr>
          <a:xfrm>
            <a:off x="4857750" y="3552341"/>
            <a:ext cx="3857625" cy="1052475"/>
          </a:xfrm>
          <a:prstGeom prst="roundRect">
            <a:avLst>
              <a:gd name="adj" fmla="val 1629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209550" dist="57150" dir="5400000">
              <a:srgbClr val="1A2B3C">
                <a:alpha val="7000"/>
              </a:srgbClr>
            </a:outerShdw>
          </a:effectLst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5" name="Text 51"/>
          <p:cNvSpPr/>
          <p:nvPr/>
        </p:nvSpPr>
        <p:spPr>
          <a:xfrm>
            <a:off x="5050631" y="3695216"/>
            <a:ext cx="271463" cy="271463"/>
          </a:xfrm>
          <a:prstGeom prst="roundRect">
            <a:avLst>
              <a:gd name="adj" fmla="val 35088"/>
            </a:avLst>
          </a:prstGeom>
          <a:solidFill>
            <a:srgbClr val="E6F9F1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6" name="Text 52"/>
          <p:cNvSpPr/>
          <p:nvPr/>
        </p:nvSpPr>
        <p:spPr>
          <a:xfrm>
            <a:off x="5109210" y="3753795"/>
            <a:ext cx="154305" cy="15430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013" b="1" dirty="0">
                <a:solidFill>
                  <a:srgbClr val="00B96B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🤝</a:t>
            </a:r>
            <a:endParaRPr lang="en-US" sz="1013" dirty="0"/>
          </a:p>
        </p:txBody>
      </p:sp>
      <p:sp>
        <p:nvSpPr>
          <p:cNvPr id="57" name="Text 53"/>
          <p:cNvSpPr/>
          <p:nvPr/>
        </p:nvSpPr>
        <p:spPr>
          <a:xfrm>
            <a:off x="5407819" y="3745223"/>
            <a:ext cx="3020020" cy="1851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013" b="1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默认同步给圈子</a:t>
            </a:r>
            <a:endParaRPr lang="en-US" sz="1013" dirty="0"/>
          </a:p>
        </p:txBody>
      </p:sp>
      <p:sp>
        <p:nvSpPr>
          <p:cNvPr id="58" name="Text 54"/>
          <p:cNvSpPr/>
          <p:nvPr/>
        </p:nvSpPr>
        <p:spPr>
          <a:xfrm>
            <a:off x="8470702" y="3788085"/>
            <a:ext cx="91440" cy="1197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800" b="1" dirty="0">
                <a:solidFill>
                  <a:srgbClr val="94A3B8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03</a:t>
            </a:r>
            <a:endParaRPr lang="en-US" sz="800" dirty="0"/>
          </a:p>
        </p:txBody>
      </p:sp>
      <p:sp>
        <p:nvSpPr>
          <p:cNvPr id="59" name="Text 55"/>
          <p:cNvSpPr/>
          <p:nvPr/>
        </p:nvSpPr>
        <p:spPr>
          <a:xfrm>
            <a:off x="5050631" y="4038116"/>
            <a:ext cx="3507581" cy="1604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170"/>
              </a:lnSpc>
              <a:buNone/>
            </a:pPr>
            <a:r>
              <a:rPr lang="en-US" sz="731" dirty="0">
                <a:solidFill>
                  <a:srgbClr val="5A6B7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加入圈子后</a:t>
            </a:r>
            <a:pPr algn="l" indent="0" marL="0">
              <a:lnSpc>
                <a:spcPts val="1170"/>
              </a:lnSpc>
              <a:buNone/>
            </a:pPr>
            <a:r>
              <a:rPr lang="en-US" sz="731" b="1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默认自动同步</a:t>
            </a:r>
            <a:pPr algn="l" indent="0" marL="0">
              <a:lnSpc>
                <a:spcPts val="1170"/>
              </a:lnSpc>
              <a:buNone/>
            </a:pPr>
            <a:r>
              <a:rPr lang="en-US" sz="731" dirty="0">
                <a:solidFill>
                  <a:srgbClr val="5A6B7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，零成本共享，</a:t>
            </a:r>
            <a:pPr algn="l" indent="0" marL="0">
              <a:lnSpc>
                <a:spcPts val="1170"/>
              </a:lnSpc>
              <a:buNone/>
            </a:pPr>
            <a:r>
              <a:rPr lang="en-US" sz="731" b="1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零摩擦协作</a:t>
            </a:r>
            <a:pPr algn="l" indent="0" marL="0">
              <a:lnSpc>
                <a:spcPts val="1170"/>
              </a:lnSpc>
              <a:buNone/>
            </a:pPr>
            <a:r>
              <a:rPr lang="en-US" sz="731" dirty="0">
                <a:solidFill>
                  <a:srgbClr val="5A6B7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。</a:t>
            </a:r>
            <a:endParaRPr lang="en-US" sz="731" dirty="0"/>
          </a:p>
        </p:txBody>
      </p:sp>
      <p:sp>
        <p:nvSpPr>
          <p:cNvPr id="60" name="Text 56"/>
          <p:cNvSpPr/>
          <p:nvPr/>
        </p:nvSpPr>
        <p:spPr>
          <a:xfrm>
            <a:off x="5033486" y="4302922"/>
            <a:ext cx="462915" cy="168021"/>
          </a:xfrm>
          <a:prstGeom prst="roundRect">
            <a:avLst>
              <a:gd name="adj" fmla="val 5663265"/>
            </a:avLst>
          </a:prstGeom>
          <a:solidFill>
            <a:srgbClr val="E6F9F1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1" name="Text 57"/>
          <p:cNvSpPr/>
          <p:nvPr/>
        </p:nvSpPr>
        <p:spPr>
          <a:xfrm>
            <a:off x="5050631" y="4311923"/>
            <a:ext cx="428625" cy="15001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00945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自动同步</a:t>
            </a:r>
            <a:endParaRPr lang="en-US" sz="700" dirty="0"/>
          </a:p>
        </p:txBody>
      </p:sp>
      <p:sp>
        <p:nvSpPr>
          <p:cNvPr id="62" name="Text 58"/>
          <p:cNvSpPr/>
          <p:nvPr/>
        </p:nvSpPr>
        <p:spPr>
          <a:xfrm>
            <a:off x="5493830" y="4302922"/>
            <a:ext cx="378047" cy="168021"/>
          </a:xfrm>
          <a:prstGeom prst="roundRect">
            <a:avLst>
              <a:gd name="adj" fmla="val 5663265"/>
            </a:avLst>
          </a:prstGeom>
          <a:solidFill>
            <a:srgbClr val="E6F9F1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3" name="Text 59"/>
          <p:cNvSpPr/>
          <p:nvPr/>
        </p:nvSpPr>
        <p:spPr>
          <a:xfrm>
            <a:off x="5507831" y="4311923"/>
            <a:ext cx="350044" cy="15001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00945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零摩擦</a:t>
            </a:r>
            <a:endParaRPr lang="en-US" sz="700" dirty="0"/>
          </a:p>
        </p:txBody>
      </p:sp>
      <p:sp>
        <p:nvSpPr>
          <p:cNvPr id="64" name="Text 60"/>
          <p:cNvSpPr/>
          <p:nvPr/>
        </p:nvSpPr>
        <p:spPr>
          <a:xfrm>
            <a:off x="5869305" y="4302922"/>
            <a:ext cx="462915" cy="168021"/>
          </a:xfrm>
          <a:prstGeom prst="roundRect">
            <a:avLst>
              <a:gd name="adj" fmla="val 5663265"/>
            </a:avLst>
          </a:prstGeom>
          <a:solidFill>
            <a:srgbClr val="E6F9F1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5" name="Text 61"/>
          <p:cNvSpPr/>
          <p:nvPr/>
        </p:nvSpPr>
        <p:spPr>
          <a:xfrm>
            <a:off x="5886450" y="4311923"/>
            <a:ext cx="428625" cy="15001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00945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随时撤回</a:t>
            </a:r>
            <a:endParaRPr lang="en-US" sz="700" dirty="0"/>
          </a:p>
        </p:txBody>
      </p:sp>
      <p:sp>
        <p:nvSpPr>
          <p:cNvPr id="66" name="Text 62"/>
          <p:cNvSpPr/>
          <p:nvPr/>
        </p:nvSpPr>
        <p:spPr>
          <a:xfrm>
            <a:off x="428625" y="4843463"/>
            <a:ext cx="7938381" cy="1388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731" spc="56" kern="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领咖网 · </a:t>
            </a:r>
            <a:pPr algn="l" indent="0" marL="0">
              <a:buNone/>
            </a:pPr>
            <a:r>
              <a:rPr lang="en-US" sz="731" spc="56" kern="0" dirty="0">
                <a:solidFill>
                  <a:srgbClr val="94A3B8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Lingka</a:t>
            </a:r>
            <a:pPr algn="l" indent="0" marL="0">
              <a:buNone/>
            </a:pPr>
            <a:r>
              <a:rPr lang="en-US" sz="731" spc="56" kern="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</a:t>
            </a:r>
            <a:pPr algn="l" indent="0" marL="0">
              <a:buNone/>
            </a:pPr>
            <a:r>
              <a:rPr lang="en-US" sz="731" spc="56" kern="0" dirty="0">
                <a:solidFill>
                  <a:srgbClr val="94A3B8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Network</a:t>
            </a:r>
            <a:pPr algn="l" indent="0" marL="0">
              <a:buNone/>
            </a:pPr>
            <a:r>
              <a:rPr lang="en-US" sz="731" spc="56" kern="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· 你的素材就是你的资产</a:t>
            </a:r>
            <a:endParaRPr lang="en-US" sz="731" dirty="0"/>
          </a:p>
        </p:txBody>
      </p:sp>
      <p:sp>
        <p:nvSpPr>
          <p:cNvPr id="67" name="Text 63"/>
          <p:cNvSpPr/>
          <p:nvPr/>
        </p:nvSpPr>
        <p:spPr>
          <a:xfrm>
            <a:off x="8381293" y="4843463"/>
            <a:ext cx="477842" cy="1519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00" spc="56" kern="0" dirty="0">
                <a:solidFill>
                  <a:srgbClr val="94A3B8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18 / 24</a:t>
            </a:r>
            <a:endParaRPr lang="en-US" sz="8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715125" y="-714375"/>
            <a:ext cx="2000250" cy="2000250"/>
          </a:xfrm>
          <a:prstGeom prst="ellipse">
            <a:avLst/>
          </a:prstGeom>
          <a:solidFill>
            <a:srgbClr val="FFB930">
              <a:alpha val="18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" name="Shape 1"/>
          <p:cNvSpPr/>
          <p:nvPr/>
        </p:nvSpPr>
        <p:spPr>
          <a:xfrm>
            <a:off x="428625" y="1247254"/>
            <a:ext cx="4079081" cy="0"/>
          </a:xfrm>
          <a:prstGeom prst="line">
            <a:avLst/>
          </a:prstGeom>
          <a:noFill/>
          <a:ln w="28575">
            <a:solidFill>
              <a:srgbClr val="FFB930"/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4636294" y="1247254"/>
            <a:ext cx="4079081" cy="0"/>
          </a:xfrm>
          <a:prstGeom prst="line">
            <a:avLst/>
          </a:prstGeom>
          <a:noFill/>
          <a:ln w="28575">
            <a:solidFill>
              <a:srgbClr val="00B96B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446484" y="4011774"/>
            <a:ext cx="0" cy="528638"/>
          </a:xfrm>
          <a:prstGeom prst="line">
            <a:avLst/>
          </a:prstGeom>
          <a:noFill/>
          <a:ln w="35719">
            <a:solidFill>
              <a:srgbClr val="FF6B35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405765" y="344386"/>
            <a:ext cx="1053658" cy="254203"/>
          </a:xfrm>
          <a:prstGeom prst="roundRect">
            <a:avLst>
              <a:gd name="adj" fmla="val 3743258"/>
            </a:avLst>
          </a:prstGeom>
          <a:solidFill>
            <a:srgbClr val="FFF6E0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8" name="Text 5"/>
          <p:cNvSpPr/>
          <p:nvPr/>
        </p:nvSpPr>
        <p:spPr>
          <a:xfrm>
            <a:off x="428625" y="357188"/>
            <a:ext cx="1007938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800" spc="56" kern="0" dirty="0">
                <a:solidFill>
                  <a:srgbClr val="B5790F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FEATURE · 08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428625" y="671513"/>
            <a:ext cx="3964890" cy="3903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46"/>
              </a:lnSpc>
              <a:buNone/>
            </a:pPr>
            <a:r>
              <a:rPr lang="en-US" sz="2588" b="1" spc="-56" kern="0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三权分立 — </a:t>
            </a:r>
            <a:pPr algn="l" indent="0" marL="0">
              <a:lnSpc>
                <a:spcPts val="2846"/>
              </a:lnSpc>
              <a:buNone/>
            </a:pPr>
            <a:r>
              <a:rPr lang="en-US" sz="2588" b="1" spc="-56" kern="0" dirty="0">
                <a:solidFill>
                  <a:srgbClr val="FF6B3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权力的制衡</a:t>
            </a:r>
            <a:endParaRPr lang="en-US" sz="2588" dirty="0"/>
          </a:p>
        </p:txBody>
      </p:sp>
      <p:sp>
        <p:nvSpPr>
          <p:cNvPr id="10" name="Text 7"/>
          <p:cNvSpPr/>
          <p:nvPr/>
        </p:nvSpPr>
        <p:spPr>
          <a:xfrm>
            <a:off x="8309409" y="918642"/>
            <a:ext cx="609203" cy="1254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00" spc="113" kern="0" dirty="0">
                <a:solidFill>
                  <a:srgbClr val="94A3B8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19 / 24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428625" y="1232967"/>
            <a:ext cx="4079081" cy="642938"/>
          </a:xfrm>
          <a:prstGeom prst="roundRect">
            <a:avLst>
              <a:gd name="adj" fmla="val 26667"/>
            </a:avLst>
          </a:prstGeom>
          <a:solidFill>
            <a:srgbClr val="FFFFFF"/>
          </a:solidFill>
          <a:ln/>
          <a:effectLst>
            <a:outerShdw sx="100000" sy="100000" kx="0" ky="0" algn="bl" rotWithShape="0" blurRad="209550" dist="57150" dir="5400000">
              <a:srgbClr val="1A2B3C">
                <a:alpha val="7000"/>
              </a:srgbClr>
            </a:outerShdw>
          </a:effectLst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2" name="Text 9"/>
          <p:cNvSpPr/>
          <p:nvPr/>
        </p:nvSpPr>
        <p:spPr>
          <a:xfrm>
            <a:off x="585788" y="1390129"/>
            <a:ext cx="357188" cy="357188"/>
          </a:xfrm>
          <a:prstGeom prst="roundRect">
            <a:avLst>
              <a:gd name="adj" fmla="val 37333"/>
            </a:avLst>
          </a:prstGeom>
          <a:solidFill>
            <a:srgbClr val="FFF6E0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3" name="Text 10"/>
          <p:cNvSpPr/>
          <p:nvPr/>
        </p:nvSpPr>
        <p:spPr>
          <a:xfrm>
            <a:off x="692832" y="1450851"/>
            <a:ext cx="228957" cy="11544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 indent="0" marL="0">
              <a:lnSpc>
                <a:spcPts val="1013"/>
              </a:lnSpc>
              <a:buNone/>
            </a:pPr>
            <a:r>
              <a:rPr lang="en-US" sz="1013" b="1" dirty="0">
                <a:solidFill>
                  <a:srgbClr val="B5790F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10</a:t>
            </a:r>
            <a:endParaRPr lang="en-US" sz="1013" dirty="0"/>
          </a:p>
        </p:txBody>
      </p:sp>
      <p:sp>
        <p:nvSpPr>
          <p:cNvPr id="14" name="Text 11"/>
          <p:cNvSpPr/>
          <p:nvPr/>
        </p:nvSpPr>
        <p:spPr>
          <a:xfrm>
            <a:off x="657225" y="1593726"/>
            <a:ext cx="285750" cy="1386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700" b="1" spc="56" kern="0" dirty="0">
                <a:solidFill>
                  <a:srgbClr val="B5790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人以下</a:t>
            </a:r>
            <a:endParaRPr lang="en-US" sz="700" dirty="0"/>
          </a:p>
        </p:txBody>
      </p:sp>
      <p:sp>
        <p:nvSpPr>
          <p:cNvPr id="15" name="Text 12"/>
          <p:cNvSpPr/>
          <p:nvPr/>
        </p:nvSpPr>
        <p:spPr>
          <a:xfrm>
            <a:off x="1042988" y="1414463"/>
            <a:ext cx="1760792" cy="15116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956" b="1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集权制</a:t>
            </a:r>
            <a:endParaRPr lang="en-US" sz="956" dirty="0"/>
          </a:p>
        </p:txBody>
      </p:sp>
      <p:sp>
        <p:nvSpPr>
          <p:cNvPr id="16" name="Text 13"/>
          <p:cNvSpPr/>
          <p:nvPr/>
        </p:nvSpPr>
        <p:spPr>
          <a:xfrm>
            <a:off x="1042988" y="1593056"/>
            <a:ext cx="1306106" cy="1403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024"/>
              </a:lnSpc>
              <a:buNone/>
            </a:pPr>
            <a:r>
              <a:rPr lang="en-US" sz="731" dirty="0">
                <a:solidFill>
                  <a:srgbClr val="5A6B7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小圈子</a:t>
            </a:r>
            <a:pPr algn="l" indent="0" marL="0">
              <a:lnSpc>
                <a:spcPts val="1024"/>
              </a:lnSpc>
              <a:buNone/>
            </a:pPr>
            <a:r>
              <a:rPr lang="en-US" sz="731" b="1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一人决策</a:t>
            </a:r>
            <a:pPr algn="l" indent="0" marL="0">
              <a:lnSpc>
                <a:spcPts val="1024"/>
              </a:lnSpc>
              <a:buNone/>
            </a:pPr>
            <a:r>
              <a:rPr lang="en-US" sz="731" dirty="0">
                <a:solidFill>
                  <a:srgbClr val="5A6B7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，效率优先</a:t>
            </a:r>
            <a:endParaRPr lang="en-US" sz="731" dirty="0"/>
          </a:p>
        </p:txBody>
      </p:sp>
      <p:sp>
        <p:nvSpPr>
          <p:cNvPr id="17" name="Text 14"/>
          <p:cNvSpPr/>
          <p:nvPr/>
        </p:nvSpPr>
        <p:spPr>
          <a:xfrm>
            <a:off x="4636294" y="1232967"/>
            <a:ext cx="4079081" cy="642938"/>
          </a:xfrm>
          <a:prstGeom prst="roundRect">
            <a:avLst>
              <a:gd name="adj" fmla="val 26667"/>
            </a:avLst>
          </a:prstGeom>
          <a:solidFill>
            <a:srgbClr val="FFFFFF"/>
          </a:solidFill>
          <a:ln/>
          <a:effectLst>
            <a:outerShdw sx="100000" sy="100000" kx="0" ky="0" algn="bl" rotWithShape="0" blurRad="209550" dist="57150" dir="5400000">
              <a:srgbClr val="1A2B3C">
                <a:alpha val="7000"/>
              </a:srgbClr>
            </a:outerShdw>
          </a:effectLst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8" name="Text 15"/>
          <p:cNvSpPr/>
          <p:nvPr/>
        </p:nvSpPr>
        <p:spPr>
          <a:xfrm>
            <a:off x="4793456" y="1390129"/>
            <a:ext cx="357188" cy="357188"/>
          </a:xfrm>
          <a:prstGeom prst="roundRect">
            <a:avLst>
              <a:gd name="adj" fmla="val 37333"/>
            </a:avLst>
          </a:prstGeom>
          <a:solidFill>
            <a:srgbClr val="E6F9F1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9" name="Text 16"/>
          <p:cNvSpPr/>
          <p:nvPr/>
        </p:nvSpPr>
        <p:spPr>
          <a:xfrm>
            <a:off x="4862885" y="1450851"/>
            <a:ext cx="287759" cy="11544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 indent="0" marL="0">
              <a:lnSpc>
                <a:spcPts val="1013"/>
              </a:lnSpc>
              <a:buNone/>
            </a:pPr>
            <a:r>
              <a:rPr lang="en-US" sz="1013" b="1" dirty="0">
                <a:solidFill>
                  <a:srgbClr val="009456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10+</a:t>
            </a:r>
            <a:endParaRPr lang="en-US" sz="1013" dirty="0"/>
          </a:p>
        </p:txBody>
      </p:sp>
      <p:sp>
        <p:nvSpPr>
          <p:cNvPr id="20" name="Text 17"/>
          <p:cNvSpPr/>
          <p:nvPr/>
        </p:nvSpPr>
        <p:spPr>
          <a:xfrm>
            <a:off x="4864894" y="1593726"/>
            <a:ext cx="285750" cy="1386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700" b="1" spc="56" kern="0" dirty="0">
                <a:solidFill>
                  <a:srgbClr val="00945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人以上</a:t>
            </a:r>
            <a:endParaRPr lang="en-US" sz="700" dirty="0"/>
          </a:p>
        </p:txBody>
      </p:sp>
      <p:sp>
        <p:nvSpPr>
          <p:cNvPr id="21" name="Text 18"/>
          <p:cNvSpPr/>
          <p:nvPr/>
        </p:nvSpPr>
        <p:spPr>
          <a:xfrm>
            <a:off x="5250656" y="1414463"/>
            <a:ext cx="1426464" cy="15116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956" b="1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可开启三权分立</a:t>
            </a:r>
            <a:endParaRPr lang="en-US" sz="956" dirty="0"/>
          </a:p>
        </p:txBody>
      </p:sp>
      <p:sp>
        <p:nvSpPr>
          <p:cNvPr id="22" name="Text 19"/>
          <p:cNvSpPr/>
          <p:nvPr/>
        </p:nvSpPr>
        <p:spPr>
          <a:xfrm>
            <a:off x="5250656" y="1593056"/>
            <a:ext cx="1306106" cy="1403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024"/>
              </a:lnSpc>
              <a:buNone/>
            </a:pPr>
            <a:r>
              <a:rPr lang="en-US" sz="731" dirty="0">
                <a:solidFill>
                  <a:srgbClr val="5A6B7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大圈子</a:t>
            </a:r>
            <a:pPr algn="l" indent="0" marL="0">
              <a:lnSpc>
                <a:spcPts val="1024"/>
              </a:lnSpc>
              <a:buNone/>
            </a:pPr>
            <a:r>
              <a:rPr lang="en-US" sz="731" b="1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分权治理</a:t>
            </a:r>
            <a:pPr algn="l" indent="0" marL="0">
              <a:lnSpc>
                <a:spcPts val="1024"/>
              </a:lnSpc>
              <a:buNone/>
            </a:pPr>
            <a:r>
              <a:rPr lang="en-US" sz="731" dirty="0">
                <a:solidFill>
                  <a:srgbClr val="5A6B7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，制衡优先</a:t>
            </a:r>
            <a:endParaRPr lang="en-US" sz="731" dirty="0"/>
          </a:p>
        </p:txBody>
      </p:sp>
      <p:pic>
        <p:nvPicPr>
          <p:cNvPr id="2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625" y="2033067"/>
            <a:ext cx="2676451" cy="1821545"/>
          </a:xfrm>
          <a:prstGeom prst="rect">
            <a:avLst/>
          </a:prstGeom>
        </p:spPr>
      </p:pic>
      <p:sp>
        <p:nvSpPr>
          <p:cNvPr id="24" name="Text 20"/>
          <p:cNvSpPr/>
          <p:nvPr/>
        </p:nvSpPr>
        <p:spPr>
          <a:xfrm>
            <a:off x="585788" y="2204517"/>
            <a:ext cx="357188" cy="357188"/>
          </a:xfrm>
          <a:prstGeom prst="roundRect">
            <a:avLst>
              <a:gd name="adj" fmla="val 37333"/>
            </a:avLst>
          </a:prstGeom>
          <a:solidFill>
            <a:srgbClr val="FFFFFF">
              <a:alpha val="22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5" name="Text 21"/>
          <p:cNvSpPr/>
          <p:nvPr/>
        </p:nvSpPr>
        <p:spPr>
          <a:xfrm>
            <a:off x="652939" y="2271668"/>
            <a:ext cx="222885" cy="22288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463" dirty="0">
                <a:solidFill>
                  <a:srgbClr val="FFFFFF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📜</a:t>
            </a:r>
            <a:endParaRPr lang="en-US" sz="1463" dirty="0"/>
          </a:p>
        </p:txBody>
      </p:sp>
      <p:sp>
        <p:nvSpPr>
          <p:cNvPr id="26" name="Text 22"/>
          <p:cNvSpPr/>
          <p:nvPr/>
        </p:nvSpPr>
        <p:spPr>
          <a:xfrm>
            <a:off x="585788" y="2661717"/>
            <a:ext cx="2362126" cy="10115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00" b="1" spc="169" kern="0" dirty="0">
                <a:solidFill>
                  <a:srgbClr val="FFFFFF">
                    <a:alpha val="85000"/>
                  </a:srgbClr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BRANCH 01</a:t>
            </a:r>
            <a:endParaRPr lang="en-US" sz="800" dirty="0"/>
          </a:p>
        </p:txBody>
      </p:sp>
      <p:sp>
        <p:nvSpPr>
          <p:cNvPr id="27" name="Text 23"/>
          <p:cNvSpPr/>
          <p:nvPr/>
        </p:nvSpPr>
        <p:spPr>
          <a:xfrm>
            <a:off x="585788" y="2790304"/>
            <a:ext cx="2362126" cy="2036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485"/>
              </a:lnSpc>
              <a:buNone/>
            </a:pPr>
            <a:r>
              <a:rPr lang="en-US" sz="1238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规则委员会</a:t>
            </a:r>
            <a:endParaRPr lang="en-US" sz="1238" dirty="0"/>
          </a:p>
        </p:txBody>
      </p:sp>
      <p:sp>
        <p:nvSpPr>
          <p:cNvPr id="28" name="Text 24"/>
          <p:cNvSpPr/>
          <p:nvPr/>
        </p:nvSpPr>
        <p:spPr>
          <a:xfrm>
            <a:off x="585788" y="3071701"/>
            <a:ext cx="457200" cy="121444"/>
          </a:xfrm>
          <a:prstGeom prst="roundRect">
            <a:avLst>
              <a:gd name="adj" fmla="val 31372"/>
            </a:avLst>
          </a:prstGeom>
          <a:solidFill>
            <a:srgbClr val="FFFFFF">
              <a:alpha val="22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9" name="Text 25"/>
          <p:cNvSpPr/>
          <p:nvPr/>
        </p:nvSpPr>
        <p:spPr>
          <a:xfrm>
            <a:off x="585788" y="3064557"/>
            <a:ext cx="2362126" cy="32090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170"/>
              </a:lnSpc>
              <a:buNone/>
            </a:pPr>
            <a:r>
              <a:rPr lang="en-US" sz="731" b="1" dirty="0">
                <a:solidFill>
                  <a:srgbClr val="FFFFFF">
                    <a:alpha val="95000"/>
                  </a:srgbClr>
                </a:solidFill>
                <a:highlight>
                  <a:srgbClr val="FFFFFF"/>
                </a:highlight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制定规则</a:t>
            </a:r>
            <a:pPr algn="l" indent="0" marL="0">
              <a:lnSpc>
                <a:spcPts val="1170"/>
              </a:lnSpc>
              <a:buNone/>
            </a:pPr>
            <a:r>
              <a:rPr lang="en-US" sz="731" dirty="0">
                <a:solidFill>
                  <a:srgbClr val="FFFFFF">
                    <a:alpha val="95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，</a:t>
            </a:r>
            <a:endParaRPr lang="en-US" sz="731" dirty="0"/>
          </a:p>
          <a:p>
            <a:pPr algn="l" indent="0" marL="0">
              <a:lnSpc>
                <a:spcPts val="1170"/>
              </a:lnSpc>
              <a:buNone/>
            </a:pPr>
            <a:r>
              <a:rPr lang="en-US" sz="731" dirty="0">
                <a:solidFill>
                  <a:srgbClr val="FFFFFF">
                    <a:alpha val="95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定义圈子的游戏规则。</a:t>
            </a:r>
            <a:endParaRPr lang="en-US" sz="731" dirty="0"/>
          </a:p>
        </p:txBody>
      </p:sp>
      <p:sp>
        <p:nvSpPr>
          <p:cNvPr id="30" name="Text 26"/>
          <p:cNvSpPr/>
          <p:nvPr/>
        </p:nvSpPr>
        <p:spPr>
          <a:xfrm>
            <a:off x="585788" y="3447417"/>
            <a:ext cx="2362126" cy="235744"/>
          </a:xfrm>
          <a:prstGeom prst="roundRect">
            <a:avLst>
              <a:gd name="adj" fmla="val 40404"/>
            </a:avLst>
          </a:prstGeom>
          <a:solidFill>
            <a:srgbClr val="FFFFFF">
              <a:alpha val="18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1" name="Text 27"/>
          <p:cNvSpPr/>
          <p:nvPr/>
        </p:nvSpPr>
        <p:spPr>
          <a:xfrm>
            <a:off x="585788" y="3447417"/>
            <a:ext cx="2362126" cy="23574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立法权 · </a:t>
            </a:r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Legislate</a:t>
            </a:r>
            <a:endParaRPr lang="en-US" sz="700" dirty="0"/>
          </a:p>
        </p:txBody>
      </p:sp>
      <p:pic>
        <p:nvPicPr>
          <p:cNvPr id="32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3663" y="2033067"/>
            <a:ext cx="2676562" cy="1821545"/>
          </a:xfrm>
          <a:prstGeom prst="rect">
            <a:avLst/>
          </a:prstGeom>
        </p:spPr>
      </p:pic>
      <p:sp>
        <p:nvSpPr>
          <p:cNvPr id="33" name="Text 28"/>
          <p:cNvSpPr/>
          <p:nvPr/>
        </p:nvSpPr>
        <p:spPr>
          <a:xfrm>
            <a:off x="3390826" y="2204517"/>
            <a:ext cx="357188" cy="357188"/>
          </a:xfrm>
          <a:prstGeom prst="roundRect">
            <a:avLst>
              <a:gd name="adj" fmla="val 37333"/>
            </a:avLst>
          </a:prstGeom>
          <a:solidFill>
            <a:srgbClr val="FFFFFF">
              <a:alpha val="22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4" name="Text 29"/>
          <p:cNvSpPr/>
          <p:nvPr/>
        </p:nvSpPr>
        <p:spPr>
          <a:xfrm>
            <a:off x="3457977" y="2271668"/>
            <a:ext cx="222885" cy="22288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463" dirty="0">
                <a:solidFill>
                  <a:srgbClr val="FFFFFF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⚙️</a:t>
            </a:r>
            <a:endParaRPr lang="en-US" sz="1463" dirty="0"/>
          </a:p>
        </p:txBody>
      </p:sp>
      <p:sp>
        <p:nvSpPr>
          <p:cNvPr id="35" name="Text 30"/>
          <p:cNvSpPr/>
          <p:nvPr/>
        </p:nvSpPr>
        <p:spPr>
          <a:xfrm>
            <a:off x="3390826" y="2661717"/>
            <a:ext cx="2362237" cy="10115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00" b="1" spc="169" kern="0" dirty="0">
                <a:solidFill>
                  <a:srgbClr val="FFFFFF">
                    <a:alpha val="85000"/>
                  </a:srgbClr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BRANCH 02</a:t>
            </a:r>
            <a:endParaRPr lang="en-US" sz="800" dirty="0"/>
          </a:p>
        </p:txBody>
      </p:sp>
      <p:sp>
        <p:nvSpPr>
          <p:cNvPr id="36" name="Text 31"/>
          <p:cNvSpPr/>
          <p:nvPr/>
        </p:nvSpPr>
        <p:spPr>
          <a:xfrm>
            <a:off x="3390826" y="2790304"/>
            <a:ext cx="2362237" cy="2036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485"/>
              </a:lnSpc>
              <a:buNone/>
            </a:pPr>
            <a:r>
              <a:rPr lang="en-US" sz="1238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运营委员会</a:t>
            </a:r>
            <a:endParaRPr lang="en-US" sz="1238" dirty="0"/>
          </a:p>
        </p:txBody>
      </p:sp>
      <p:sp>
        <p:nvSpPr>
          <p:cNvPr id="37" name="Text 32"/>
          <p:cNvSpPr/>
          <p:nvPr/>
        </p:nvSpPr>
        <p:spPr>
          <a:xfrm>
            <a:off x="3390826" y="3071701"/>
            <a:ext cx="457200" cy="121444"/>
          </a:xfrm>
          <a:prstGeom prst="roundRect">
            <a:avLst>
              <a:gd name="adj" fmla="val 31372"/>
            </a:avLst>
          </a:prstGeom>
          <a:solidFill>
            <a:srgbClr val="FFFFFF">
              <a:alpha val="22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8" name="Text 33"/>
          <p:cNvSpPr/>
          <p:nvPr/>
        </p:nvSpPr>
        <p:spPr>
          <a:xfrm>
            <a:off x="3390826" y="3064557"/>
            <a:ext cx="2362237" cy="32090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170"/>
              </a:lnSpc>
              <a:buNone/>
            </a:pPr>
            <a:r>
              <a:rPr lang="en-US" sz="731" b="1" dirty="0">
                <a:solidFill>
                  <a:srgbClr val="FFFFFF">
                    <a:alpha val="95000"/>
                  </a:srgbClr>
                </a:solidFill>
                <a:highlight>
                  <a:srgbClr val="FFFFFF"/>
                </a:highlight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执行规则</a:t>
            </a:r>
            <a:pPr algn="l" indent="0" marL="0">
              <a:lnSpc>
                <a:spcPts val="1170"/>
              </a:lnSpc>
              <a:buNone/>
            </a:pPr>
            <a:r>
              <a:rPr lang="en-US" sz="731" dirty="0">
                <a:solidFill>
                  <a:srgbClr val="FFFFFF">
                    <a:alpha val="95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，</a:t>
            </a:r>
            <a:endParaRPr lang="en-US" sz="731" dirty="0"/>
          </a:p>
          <a:p>
            <a:pPr algn="l" indent="0" marL="0">
              <a:lnSpc>
                <a:spcPts val="1170"/>
              </a:lnSpc>
              <a:buNone/>
            </a:pPr>
            <a:r>
              <a:rPr lang="en-US" sz="731" dirty="0">
                <a:solidFill>
                  <a:srgbClr val="FFFFFF">
                    <a:alpha val="95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日常运营与项目推进。</a:t>
            </a:r>
            <a:endParaRPr lang="en-US" sz="731" dirty="0"/>
          </a:p>
        </p:txBody>
      </p:sp>
      <p:sp>
        <p:nvSpPr>
          <p:cNvPr id="39" name="Text 34"/>
          <p:cNvSpPr/>
          <p:nvPr/>
        </p:nvSpPr>
        <p:spPr>
          <a:xfrm>
            <a:off x="3390826" y="3447417"/>
            <a:ext cx="2362237" cy="235744"/>
          </a:xfrm>
          <a:prstGeom prst="roundRect">
            <a:avLst>
              <a:gd name="adj" fmla="val 40404"/>
            </a:avLst>
          </a:prstGeom>
          <a:solidFill>
            <a:srgbClr val="FFFFFF">
              <a:alpha val="18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0" name="Text 35"/>
          <p:cNvSpPr/>
          <p:nvPr/>
        </p:nvSpPr>
        <p:spPr>
          <a:xfrm>
            <a:off x="3390826" y="3447417"/>
            <a:ext cx="2362237" cy="23574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行政权 · </a:t>
            </a:r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Execute</a:t>
            </a:r>
            <a:endParaRPr lang="en-US" sz="700" dirty="0"/>
          </a:p>
        </p:txBody>
      </p:sp>
      <p:pic>
        <p:nvPicPr>
          <p:cNvPr id="41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38813" y="2033067"/>
            <a:ext cx="2676451" cy="1821545"/>
          </a:xfrm>
          <a:prstGeom prst="rect">
            <a:avLst/>
          </a:prstGeom>
        </p:spPr>
      </p:pic>
      <p:sp>
        <p:nvSpPr>
          <p:cNvPr id="42" name="Text 36"/>
          <p:cNvSpPr/>
          <p:nvPr/>
        </p:nvSpPr>
        <p:spPr>
          <a:xfrm>
            <a:off x="6195975" y="2204517"/>
            <a:ext cx="357188" cy="357188"/>
          </a:xfrm>
          <a:prstGeom prst="roundRect">
            <a:avLst>
              <a:gd name="adj" fmla="val 37333"/>
            </a:avLst>
          </a:prstGeom>
          <a:solidFill>
            <a:srgbClr val="FFFFFF">
              <a:alpha val="45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3" name="Text 37"/>
          <p:cNvSpPr/>
          <p:nvPr/>
        </p:nvSpPr>
        <p:spPr>
          <a:xfrm>
            <a:off x="6263127" y="2271668"/>
            <a:ext cx="222885" cy="22288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463" dirty="0">
                <a:solidFill>
                  <a:srgbClr val="5A3D00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⚖️</a:t>
            </a:r>
            <a:endParaRPr lang="en-US" sz="1463" dirty="0"/>
          </a:p>
        </p:txBody>
      </p:sp>
      <p:sp>
        <p:nvSpPr>
          <p:cNvPr id="44" name="Text 38"/>
          <p:cNvSpPr/>
          <p:nvPr/>
        </p:nvSpPr>
        <p:spPr>
          <a:xfrm>
            <a:off x="6195975" y="2661717"/>
            <a:ext cx="2362126" cy="10115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00" b="1" spc="169" kern="0" dirty="0">
                <a:solidFill>
                  <a:srgbClr val="5A3D00">
                    <a:alpha val="85000"/>
                  </a:srgbClr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BRANCH 03</a:t>
            </a:r>
            <a:endParaRPr lang="en-US" sz="800" dirty="0"/>
          </a:p>
        </p:txBody>
      </p:sp>
      <p:sp>
        <p:nvSpPr>
          <p:cNvPr id="45" name="Text 39"/>
          <p:cNvSpPr/>
          <p:nvPr/>
        </p:nvSpPr>
        <p:spPr>
          <a:xfrm>
            <a:off x="6195975" y="2790304"/>
            <a:ext cx="2362126" cy="2036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485"/>
              </a:lnSpc>
              <a:buNone/>
            </a:pPr>
            <a:r>
              <a:rPr lang="en-US" sz="1238" b="1" dirty="0">
                <a:solidFill>
                  <a:srgbClr val="5A3D0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裁判委员会</a:t>
            </a:r>
            <a:endParaRPr lang="en-US" sz="1238" dirty="0"/>
          </a:p>
        </p:txBody>
      </p:sp>
      <p:sp>
        <p:nvSpPr>
          <p:cNvPr id="46" name="Text 40"/>
          <p:cNvSpPr/>
          <p:nvPr/>
        </p:nvSpPr>
        <p:spPr>
          <a:xfrm>
            <a:off x="6195975" y="3071701"/>
            <a:ext cx="457200" cy="121444"/>
          </a:xfrm>
          <a:prstGeom prst="roundRect">
            <a:avLst>
              <a:gd name="adj" fmla="val 31372"/>
            </a:avLst>
          </a:prstGeom>
          <a:solidFill>
            <a:srgbClr val="FFFFFF">
              <a:alpha val="45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7" name="Text 41"/>
          <p:cNvSpPr/>
          <p:nvPr/>
        </p:nvSpPr>
        <p:spPr>
          <a:xfrm>
            <a:off x="6195975" y="3064557"/>
            <a:ext cx="2362126" cy="32090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170"/>
              </a:lnSpc>
              <a:buNone/>
            </a:pPr>
            <a:r>
              <a:rPr lang="en-US" sz="731" b="1" dirty="0">
                <a:solidFill>
                  <a:srgbClr val="5A3D00">
                    <a:alpha val="95000"/>
                  </a:srgbClr>
                </a:solidFill>
                <a:highlight>
                  <a:srgbClr val="FFFFFF"/>
                </a:highlight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裁决争议</a:t>
            </a:r>
            <a:pPr algn="l" indent="0" marL="0">
              <a:lnSpc>
                <a:spcPts val="1170"/>
              </a:lnSpc>
              <a:buNone/>
            </a:pPr>
            <a:r>
              <a:rPr lang="en-US" sz="731" dirty="0">
                <a:solidFill>
                  <a:srgbClr val="5A3D00">
                    <a:alpha val="95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，</a:t>
            </a:r>
            <a:endParaRPr lang="en-US" sz="731" dirty="0"/>
          </a:p>
          <a:p>
            <a:pPr algn="l" indent="0" marL="0">
              <a:lnSpc>
                <a:spcPts val="1170"/>
              </a:lnSpc>
              <a:buNone/>
            </a:pPr>
            <a:r>
              <a:rPr lang="en-US" sz="731" dirty="0">
                <a:solidFill>
                  <a:srgbClr val="5A3D00">
                    <a:alpha val="95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有冲突时按规则判决。</a:t>
            </a:r>
            <a:endParaRPr lang="en-US" sz="731" dirty="0"/>
          </a:p>
        </p:txBody>
      </p:sp>
      <p:sp>
        <p:nvSpPr>
          <p:cNvPr id="48" name="Text 42"/>
          <p:cNvSpPr/>
          <p:nvPr/>
        </p:nvSpPr>
        <p:spPr>
          <a:xfrm>
            <a:off x="6195975" y="3447417"/>
            <a:ext cx="2362126" cy="235744"/>
          </a:xfrm>
          <a:prstGeom prst="roundRect">
            <a:avLst>
              <a:gd name="adj" fmla="val 40404"/>
            </a:avLst>
          </a:prstGeom>
          <a:solidFill>
            <a:srgbClr val="FFFFFF">
              <a:alpha val="40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9" name="Text 43"/>
          <p:cNvSpPr/>
          <p:nvPr/>
        </p:nvSpPr>
        <p:spPr>
          <a:xfrm>
            <a:off x="6195975" y="3447417"/>
            <a:ext cx="2362126" cy="23574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5A3D0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司法权 · </a:t>
            </a:r>
            <a:pPr algn="ctr" indent="0" marL="0">
              <a:buNone/>
            </a:pPr>
            <a:r>
              <a:rPr lang="en-US" sz="700" b="1" dirty="0">
                <a:solidFill>
                  <a:srgbClr val="5A3D00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Adjudicate</a:t>
            </a:r>
            <a:endParaRPr lang="en-US" sz="700" dirty="0"/>
          </a:p>
        </p:txBody>
      </p:sp>
      <p:sp>
        <p:nvSpPr>
          <p:cNvPr id="50" name="Text 44"/>
          <p:cNvSpPr/>
          <p:nvPr/>
        </p:nvSpPr>
        <p:spPr>
          <a:xfrm>
            <a:off x="428625" y="4011774"/>
            <a:ext cx="8286750" cy="528638"/>
          </a:xfrm>
          <a:prstGeom prst="roundRect">
            <a:avLst>
              <a:gd name="adj" fmla="val 28829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52400" dist="38100" dir="5400000">
              <a:srgbClr val="1A2B3C">
                <a:alpha val="6000"/>
              </a:srgbClr>
            </a:outerShdw>
          </a:effectLst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1" name="Text 45"/>
          <p:cNvSpPr/>
          <p:nvPr/>
        </p:nvSpPr>
        <p:spPr>
          <a:xfrm>
            <a:off x="635794" y="4126074"/>
            <a:ext cx="300038" cy="300038"/>
          </a:xfrm>
          <a:prstGeom prst="roundRect">
            <a:avLst>
              <a:gd name="adj" fmla="val 38095"/>
            </a:avLst>
          </a:prstGeom>
          <a:solidFill>
            <a:srgbClr val="FFE9DF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2" name="Text 46"/>
          <p:cNvSpPr/>
          <p:nvPr/>
        </p:nvSpPr>
        <p:spPr>
          <a:xfrm>
            <a:off x="691515" y="4181795"/>
            <a:ext cx="188595" cy="18859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238" dirty="0">
                <a:solidFill>
                  <a:srgbClr val="FF6B35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🗳️</a:t>
            </a:r>
            <a:endParaRPr lang="en-US" sz="1238" dirty="0"/>
          </a:p>
        </p:txBody>
      </p:sp>
      <p:sp>
        <p:nvSpPr>
          <p:cNvPr id="53" name="Text 47"/>
          <p:cNvSpPr/>
          <p:nvPr/>
        </p:nvSpPr>
        <p:spPr>
          <a:xfrm>
            <a:off x="1050131" y="4196060"/>
            <a:ext cx="7493794" cy="1727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60"/>
              </a:lnSpc>
              <a:buNone/>
            </a:pPr>
            <a:r>
              <a:rPr lang="en-US" sz="900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权力修改走 </a:t>
            </a:r>
            <a:pPr algn="l" indent="0" marL="0">
              <a:lnSpc>
                <a:spcPts val="1260"/>
              </a:lnSpc>
              <a:buNone/>
            </a:pPr>
            <a:r>
              <a:rPr lang="en-US" sz="900" b="1" dirty="0">
                <a:solidFill>
                  <a:srgbClr val="FF6B3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议案</a:t>
            </a:r>
            <a:pPr algn="l" indent="0" marL="0">
              <a:lnSpc>
                <a:spcPts val="1260"/>
              </a:lnSpc>
              <a:buNone/>
            </a:pPr>
            <a:r>
              <a:rPr lang="en-US" sz="900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→ 委员会决议 → 执行，</a:t>
            </a:r>
            <a:pPr algn="l" indent="0" marL="0">
              <a:lnSpc>
                <a:spcPts val="1260"/>
              </a:lnSpc>
              <a:buNone/>
            </a:pPr>
            <a:r>
              <a:rPr lang="en-US" sz="900" b="1" dirty="0">
                <a:solidFill>
                  <a:srgbClr val="FF6B3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任何权力都不能凭空改动</a:t>
            </a:r>
            <a:pPr algn="l" indent="0" marL="0">
              <a:lnSpc>
                <a:spcPts val="1260"/>
              </a:lnSpc>
              <a:buNone/>
            </a:pPr>
            <a:r>
              <a:rPr lang="en-US" sz="900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，必须走流程。</a:t>
            </a:r>
            <a:endParaRPr lang="en-US" sz="900" dirty="0"/>
          </a:p>
        </p:txBody>
      </p:sp>
      <p:sp>
        <p:nvSpPr>
          <p:cNvPr id="54" name="Text 48"/>
          <p:cNvSpPr/>
          <p:nvPr/>
        </p:nvSpPr>
        <p:spPr>
          <a:xfrm>
            <a:off x="428625" y="4843463"/>
            <a:ext cx="7938381" cy="1388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731" spc="56" kern="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领咖网 · </a:t>
            </a:r>
            <a:pPr algn="l" indent="0" marL="0">
              <a:buNone/>
            </a:pPr>
            <a:r>
              <a:rPr lang="en-US" sz="731" spc="56" kern="0" dirty="0">
                <a:solidFill>
                  <a:srgbClr val="94A3B8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Lingka</a:t>
            </a:r>
            <a:pPr algn="l" indent="0" marL="0">
              <a:buNone/>
            </a:pPr>
            <a:r>
              <a:rPr lang="en-US" sz="731" spc="56" kern="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</a:t>
            </a:r>
            <a:pPr algn="l" indent="0" marL="0">
              <a:buNone/>
            </a:pPr>
            <a:r>
              <a:rPr lang="en-US" sz="731" spc="56" kern="0" dirty="0">
                <a:solidFill>
                  <a:srgbClr val="94A3B8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Network</a:t>
            </a:r>
            <a:pPr algn="l" indent="0" marL="0">
              <a:buNone/>
            </a:pPr>
            <a:r>
              <a:rPr lang="en-US" sz="731" spc="56" kern="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· 立法 · 行政 · 司法 · 三权分立</a:t>
            </a:r>
            <a:endParaRPr lang="en-US" sz="731" dirty="0"/>
          </a:p>
        </p:txBody>
      </p:sp>
      <p:sp>
        <p:nvSpPr>
          <p:cNvPr id="55" name="Text 49"/>
          <p:cNvSpPr/>
          <p:nvPr/>
        </p:nvSpPr>
        <p:spPr>
          <a:xfrm>
            <a:off x="8381293" y="4843463"/>
            <a:ext cx="477842" cy="1519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00" spc="56" kern="0" dirty="0">
                <a:solidFill>
                  <a:srgbClr val="94A3B8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19 / 24</a:t>
            </a:r>
            <a:endParaRPr lang="en-US" sz="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-714375" y="-857250"/>
            <a:ext cx="2571750" cy="2571750"/>
          </a:xfrm>
          <a:prstGeom prst="ellipse">
            <a:avLst/>
          </a:prstGeom>
          <a:solidFill>
            <a:srgbClr val="FFB930">
              <a:alpha val="30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6858000" y="3143250"/>
            <a:ext cx="3143250" cy="3143250"/>
          </a:xfrm>
          <a:prstGeom prst="ellipse">
            <a:avLst/>
          </a:prstGeom>
          <a:solidFill>
            <a:srgbClr val="00B96B">
              <a:alpha val="22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" name="Text 2"/>
          <p:cNvSpPr/>
          <p:nvPr/>
        </p:nvSpPr>
        <p:spPr>
          <a:xfrm>
            <a:off x="6286500" y="1428750"/>
            <a:ext cx="1571625" cy="1571625"/>
          </a:xfrm>
          <a:prstGeom prst="ellipse">
            <a:avLst/>
          </a:prstGeom>
          <a:solidFill>
            <a:srgbClr val="FF6B35">
              <a:alpha val="16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" name="Text 3"/>
          <p:cNvSpPr/>
          <p:nvPr/>
        </p:nvSpPr>
        <p:spPr>
          <a:xfrm>
            <a:off x="3966422" y="729444"/>
            <a:ext cx="1211044" cy="15507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9113"/>
              </a:lnSpc>
              <a:buNone/>
            </a:pPr>
            <a:r>
              <a:rPr lang="en-US" sz="10125" b="1" spc="-225" kern="0" dirty="0">
                <a:solidFill>
                  <a:srgbClr val="FFB930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?</a:t>
            </a:r>
            <a:endParaRPr lang="en-US" sz="10125" dirty="0"/>
          </a:p>
        </p:txBody>
      </p:sp>
      <p:sp>
        <p:nvSpPr>
          <p:cNvPr id="7" name="Text 4"/>
          <p:cNvSpPr/>
          <p:nvPr/>
        </p:nvSpPr>
        <p:spPr>
          <a:xfrm>
            <a:off x="642938" y="2115331"/>
            <a:ext cx="7858125" cy="15259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6210"/>
              </a:lnSpc>
              <a:buNone/>
            </a:pPr>
            <a:r>
              <a:rPr lang="en-US" sz="4275" b="1" spc="-56" kern="0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你有没有想过，</a:t>
            </a:r>
            <a:endParaRPr lang="en-US" sz="4275" dirty="0"/>
          </a:p>
          <a:p>
            <a:pPr algn="ctr" indent="0" marL="0">
              <a:lnSpc>
                <a:spcPts val="6210"/>
              </a:lnSpc>
              <a:buNone/>
            </a:pPr>
            <a:r>
              <a:rPr lang="en-US" sz="4275" b="1" spc="-56" kern="0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怎么活到 </a:t>
            </a:r>
            <a:pPr algn="ctr" indent="0" marL="0">
              <a:lnSpc>
                <a:spcPts val="6210"/>
              </a:lnSpc>
              <a:buNone/>
            </a:pPr>
            <a:r>
              <a:rPr lang="en-US" sz="5400" b="1" spc="-56" kern="0" dirty="0">
                <a:solidFill>
                  <a:srgbClr val="FF6B35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150</a:t>
            </a:r>
            <a:pPr algn="ctr" indent="0" marL="0">
              <a:lnSpc>
                <a:spcPts val="6210"/>
              </a:lnSpc>
              <a:buNone/>
            </a:pPr>
            <a:r>
              <a:rPr lang="en-US" sz="4275" b="1" spc="-56" kern="0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岁</a:t>
            </a:r>
            <a:pPr algn="ctr" indent="0" marL="0">
              <a:lnSpc>
                <a:spcPts val="6210"/>
              </a:lnSpc>
              <a:buNone/>
            </a:pPr>
            <a:r>
              <a:rPr lang="en-US" sz="4275" b="1" spc="-56" kern="0" dirty="0">
                <a:solidFill>
                  <a:srgbClr val="00B96B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？</a:t>
            </a:r>
            <a:endParaRPr lang="en-US" sz="4275" dirty="0"/>
          </a:p>
        </p:txBody>
      </p:sp>
      <p:sp>
        <p:nvSpPr>
          <p:cNvPr id="8" name="Text 5"/>
          <p:cNvSpPr/>
          <p:nvPr/>
        </p:nvSpPr>
        <p:spPr>
          <a:xfrm>
            <a:off x="3143250" y="3785406"/>
            <a:ext cx="2857500" cy="485775"/>
          </a:xfrm>
          <a:prstGeom prst="roundRect">
            <a:avLst>
              <a:gd name="adj" fmla="val 1958824"/>
            </a:avLst>
          </a:prstGeom>
          <a:solidFill>
            <a:srgbClr val="FFFFFF"/>
          </a:solidFill>
          <a:ln/>
          <a:effectLst>
            <a:outerShdw sx="100000" sy="100000" kx="0" ky="0" algn="bl" rotWithShape="0" blurRad="304800" dist="76200" dir="5400000">
              <a:srgbClr val="1A2B3C">
                <a:alpha val="8000"/>
              </a:srgbClr>
            </a:outerShdw>
          </a:effectLst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9" name="Text 6"/>
          <p:cNvSpPr/>
          <p:nvPr/>
        </p:nvSpPr>
        <p:spPr>
          <a:xfrm>
            <a:off x="3371850" y="3899706"/>
            <a:ext cx="257175" cy="25717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266" dirty="0">
                <a:solidFill>
                  <a:srgbClr val="FF6B35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●</a:t>
            </a:r>
            <a:endParaRPr lang="en-US" sz="1266" dirty="0"/>
          </a:p>
        </p:txBody>
      </p:sp>
      <p:sp>
        <p:nvSpPr>
          <p:cNvPr id="10" name="Text 7"/>
          <p:cNvSpPr/>
          <p:nvPr/>
        </p:nvSpPr>
        <p:spPr>
          <a:xfrm>
            <a:off x="3377622" y="3921137"/>
            <a:ext cx="2394528" cy="231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buNone/>
            </a:pPr>
            <a:r>
              <a:rPr lang="en-US" sz="1238" dirty="0">
                <a:solidFill>
                  <a:srgbClr val="5A6B7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这不是</a:t>
            </a:r>
            <a:pPr algn="ctr" indent="0" marL="0">
              <a:buNone/>
            </a:pPr>
            <a:r>
              <a:rPr lang="en-US" sz="1238" b="1" dirty="0">
                <a:solidFill>
                  <a:srgbClr val="00B96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医学问题</a:t>
            </a:r>
            <a:pPr algn="ctr" indent="0" marL="0">
              <a:buNone/>
            </a:pPr>
            <a:r>
              <a:rPr lang="en-US" sz="1238" dirty="0">
                <a:solidFill>
                  <a:srgbClr val="5A6B7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，是</a:t>
            </a:r>
            <a:pPr algn="ctr" indent="0" marL="0">
              <a:buNone/>
            </a:pPr>
            <a:r>
              <a:rPr lang="en-US" sz="1238" b="1" dirty="0">
                <a:solidFill>
                  <a:srgbClr val="00B96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信念问题</a:t>
            </a:r>
            <a:endParaRPr lang="en-US" sz="1238" dirty="0"/>
          </a:p>
        </p:txBody>
      </p:sp>
      <p:sp>
        <p:nvSpPr>
          <p:cNvPr id="11" name="Text 8"/>
          <p:cNvSpPr/>
          <p:nvPr/>
        </p:nvSpPr>
        <p:spPr>
          <a:xfrm>
            <a:off x="428625" y="321469"/>
            <a:ext cx="57150" cy="57150"/>
          </a:xfrm>
          <a:prstGeom prst="ellipse">
            <a:avLst/>
          </a:prstGeom>
          <a:solidFill>
            <a:srgbClr val="00B96B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2" name="Text 9"/>
          <p:cNvSpPr/>
          <p:nvPr/>
        </p:nvSpPr>
        <p:spPr>
          <a:xfrm>
            <a:off x="557213" y="285750"/>
            <a:ext cx="1754668" cy="1388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731" b="1" spc="169" kern="0" dirty="0">
                <a:solidFill>
                  <a:srgbClr val="00B96B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QUESTION</a:t>
            </a:r>
            <a:pPr algn="l" indent="0" marL="0">
              <a:buNone/>
            </a:pPr>
            <a:r>
              <a:rPr lang="en-US" sz="731" b="1" spc="169" kern="0" dirty="0">
                <a:solidFill>
                  <a:srgbClr val="00B96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· 一个问题</a:t>
            </a:r>
            <a:endParaRPr lang="en-US" sz="731" dirty="0"/>
          </a:p>
        </p:txBody>
      </p:sp>
      <p:sp>
        <p:nvSpPr>
          <p:cNvPr id="13" name="Text 10"/>
          <p:cNvSpPr/>
          <p:nvPr/>
        </p:nvSpPr>
        <p:spPr>
          <a:xfrm>
            <a:off x="428625" y="4814888"/>
            <a:ext cx="7938381" cy="1388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731" spc="56" kern="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领咖网 · </a:t>
            </a:r>
            <a:pPr algn="l" indent="0" marL="0">
              <a:buNone/>
            </a:pPr>
            <a:r>
              <a:rPr lang="en-US" sz="731" spc="56" kern="0" dirty="0">
                <a:solidFill>
                  <a:srgbClr val="94A3B8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Lingka</a:t>
            </a:r>
            <a:pPr algn="l" indent="0" marL="0">
              <a:buNone/>
            </a:pPr>
            <a:r>
              <a:rPr lang="en-US" sz="731" spc="56" kern="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</a:t>
            </a:r>
            <a:pPr algn="l" indent="0" marL="0">
              <a:buNone/>
            </a:pPr>
            <a:r>
              <a:rPr lang="en-US" sz="731" spc="56" kern="0" dirty="0">
                <a:solidFill>
                  <a:srgbClr val="94A3B8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Network</a:t>
            </a:r>
            <a:endParaRPr lang="en-US" sz="731" dirty="0"/>
          </a:p>
        </p:txBody>
      </p:sp>
      <p:sp>
        <p:nvSpPr>
          <p:cNvPr id="14" name="Text 11"/>
          <p:cNvSpPr/>
          <p:nvPr/>
        </p:nvSpPr>
        <p:spPr>
          <a:xfrm>
            <a:off x="8381293" y="4814888"/>
            <a:ext cx="477842" cy="1519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00" spc="56" kern="0" dirty="0">
                <a:solidFill>
                  <a:srgbClr val="94A3B8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02 / 24</a:t>
            </a:r>
            <a:endParaRPr lang="en-US" sz="8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-571500" y="-714375"/>
            <a:ext cx="2000250" cy="2000250"/>
          </a:xfrm>
          <a:prstGeom prst="ellipse">
            <a:avLst/>
          </a:prstGeom>
          <a:solidFill>
            <a:srgbClr val="00B96B">
              <a:alpha val="14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8001000" y="4000500"/>
            <a:ext cx="1714500" cy="1714500"/>
          </a:xfrm>
          <a:prstGeom prst="ellipse">
            <a:avLst/>
          </a:prstGeom>
          <a:solidFill>
            <a:srgbClr val="FF6B35">
              <a:alpha val="12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" name="Shape 2"/>
          <p:cNvSpPr/>
          <p:nvPr/>
        </p:nvSpPr>
        <p:spPr>
          <a:xfrm>
            <a:off x="4314490" y="1174366"/>
            <a:ext cx="0" cy="1212986"/>
          </a:xfrm>
          <a:prstGeom prst="line">
            <a:avLst/>
          </a:prstGeom>
          <a:noFill/>
          <a:ln w="35719">
            <a:solidFill>
              <a:srgbClr val="FF6B35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4314490" y="2487364"/>
            <a:ext cx="0" cy="1177268"/>
          </a:xfrm>
          <a:prstGeom prst="line">
            <a:avLst/>
          </a:prstGeom>
          <a:noFill/>
          <a:ln w="35719">
            <a:solidFill>
              <a:srgbClr val="FFB930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314490" y="3764645"/>
            <a:ext cx="0" cy="1212986"/>
          </a:xfrm>
          <a:prstGeom prst="line">
            <a:avLst/>
          </a:prstGeom>
          <a:noFill/>
          <a:ln w="35719">
            <a:solidFill>
              <a:srgbClr val="00B96B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405765" y="346043"/>
            <a:ext cx="1282593" cy="208026"/>
          </a:xfrm>
          <a:prstGeom prst="roundRect">
            <a:avLst>
              <a:gd name="adj" fmla="val 4574176"/>
            </a:avLst>
          </a:prstGeom>
          <a:solidFill>
            <a:srgbClr val="FFE9DF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9" name="Text 6"/>
          <p:cNvSpPr/>
          <p:nvPr/>
        </p:nvSpPr>
        <p:spPr>
          <a:xfrm>
            <a:off x="528638" y="428625"/>
            <a:ext cx="42863" cy="42863"/>
          </a:xfrm>
          <a:prstGeom prst="ellipse">
            <a:avLst/>
          </a:prstGeom>
          <a:solidFill>
            <a:srgbClr val="FF6B35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0" name="Text 7"/>
          <p:cNvSpPr/>
          <p:nvPr/>
        </p:nvSpPr>
        <p:spPr>
          <a:xfrm>
            <a:off x="628650" y="400050"/>
            <a:ext cx="936836" cy="1000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00" b="1" spc="113" kern="0" dirty="0">
                <a:solidFill>
                  <a:srgbClr val="FF6B35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CASE STUDY · 01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428625" y="628650"/>
            <a:ext cx="4361444" cy="3733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23"/>
              </a:lnSpc>
              <a:buNone/>
            </a:pPr>
            <a:r>
              <a:rPr lang="en-US" sz="2475" b="1" spc="-56" kern="0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崇明味道 — </a:t>
            </a:r>
            <a:pPr algn="l" indent="0" marL="0">
              <a:lnSpc>
                <a:spcPts val="2723"/>
              </a:lnSpc>
              <a:buNone/>
            </a:pPr>
            <a:r>
              <a:rPr lang="en-US" sz="2475" b="1" spc="-56" kern="0" dirty="0">
                <a:solidFill>
                  <a:srgbClr val="00B96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线下店铺的线上化</a:t>
            </a:r>
            <a:endParaRPr lang="en-US" sz="2475" dirty="0"/>
          </a:p>
        </p:txBody>
      </p:sp>
      <p:sp>
        <p:nvSpPr>
          <p:cNvPr id="12" name="Text 9"/>
          <p:cNvSpPr/>
          <p:nvPr/>
        </p:nvSpPr>
        <p:spPr>
          <a:xfrm>
            <a:off x="8309409" y="860041"/>
            <a:ext cx="609203" cy="1254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00" spc="113" kern="0" dirty="0">
                <a:solidFill>
                  <a:srgbClr val="94A3B8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20 / 24</a:t>
            </a:r>
            <a:endParaRPr lang="en-US" sz="800" dirty="0"/>
          </a:p>
        </p:txBody>
      </p:sp>
      <p:pic>
        <p:nvPicPr>
          <p:cNvPr id="1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625" y="1174366"/>
            <a:ext cx="3682268" cy="3803266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642938" y="1388678"/>
            <a:ext cx="3253643" cy="136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700" b="1" spc="169" kern="0" dirty="0">
                <a:solidFill>
                  <a:srgbClr val="FFFFFF">
                    <a:alpha val="85000"/>
                  </a:srgbClr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REAL</a:t>
            </a:r>
            <a:pPr algn="l" indent="0" marL="0">
              <a:buNone/>
            </a:pPr>
            <a:r>
              <a:rPr lang="en-US" sz="700" b="1" spc="169" kern="0" dirty="0">
                <a:solidFill>
                  <a:srgbClr val="FFFFFF">
                    <a:alpha val="85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</a:t>
            </a:r>
            <a:pPr algn="l" indent="0" marL="0">
              <a:buNone/>
            </a:pPr>
            <a:r>
              <a:rPr lang="en-US" sz="700" b="1" spc="169" kern="0" dirty="0">
                <a:solidFill>
                  <a:srgbClr val="FFFFFF">
                    <a:alpha val="85000"/>
                  </a:srgbClr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CASE</a:t>
            </a:r>
            <a:pPr algn="l" indent="0" marL="0">
              <a:buNone/>
            </a:pPr>
            <a:r>
              <a:rPr lang="en-US" sz="700" b="1" spc="169" kern="0" dirty="0">
                <a:solidFill>
                  <a:srgbClr val="FFFFFF">
                    <a:alpha val="85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· 真实案例</a:t>
            </a:r>
            <a:endParaRPr lang="en-US" sz="700" dirty="0"/>
          </a:p>
        </p:txBody>
      </p:sp>
      <p:sp>
        <p:nvSpPr>
          <p:cNvPr id="15" name="Text 11"/>
          <p:cNvSpPr/>
          <p:nvPr/>
        </p:nvSpPr>
        <p:spPr>
          <a:xfrm>
            <a:off x="642938" y="1610134"/>
            <a:ext cx="3253643" cy="45544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 indent="0" marL="0">
              <a:lnSpc>
                <a:spcPts val="3465"/>
              </a:lnSpc>
              <a:buNone/>
            </a:pPr>
            <a:r>
              <a:rPr lang="en-US" sz="3150" b="1" spc="225" kern="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崇明味道</a:t>
            </a:r>
            <a:endParaRPr lang="en-US" sz="3150" dirty="0"/>
          </a:p>
        </p:txBody>
      </p:sp>
      <p:sp>
        <p:nvSpPr>
          <p:cNvPr id="16" name="Text 12"/>
          <p:cNvSpPr/>
          <p:nvPr/>
        </p:nvSpPr>
        <p:spPr>
          <a:xfrm>
            <a:off x="642938" y="2093007"/>
            <a:ext cx="3253643" cy="1266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00" b="1" spc="169" kern="0" dirty="0">
                <a:solidFill>
                  <a:srgbClr val="FFFFFF">
                    <a:alpha val="85000"/>
                  </a:srgbClr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CHONGMING FLAVOR</a:t>
            </a:r>
            <a:endParaRPr lang="en-US" sz="800" dirty="0"/>
          </a:p>
        </p:txBody>
      </p:sp>
      <p:sp>
        <p:nvSpPr>
          <p:cNvPr id="17" name="Text 13"/>
          <p:cNvSpPr/>
          <p:nvPr/>
        </p:nvSpPr>
        <p:spPr>
          <a:xfrm>
            <a:off x="1100138" y="2400188"/>
            <a:ext cx="1000125" cy="135731"/>
          </a:xfrm>
          <a:prstGeom prst="roundRect">
            <a:avLst>
              <a:gd name="adj" fmla="val 28070"/>
            </a:avLst>
          </a:prstGeom>
          <a:solidFill>
            <a:srgbClr val="FFFFFF">
              <a:alpha val="22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8" name="Text 14"/>
          <p:cNvSpPr/>
          <p:nvPr/>
        </p:nvSpPr>
        <p:spPr>
          <a:xfrm>
            <a:off x="642938" y="2371613"/>
            <a:ext cx="3253643" cy="41951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530"/>
              </a:lnSpc>
              <a:buNone/>
            </a:pPr>
            <a:r>
              <a:rPr lang="en-US" sz="900" dirty="0">
                <a:solidFill>
                  <a:srgbClr val="FFFFFF">
                    <a:alpha val="95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线下店铺</a:t>
            </a:r>
            <a:pPr algn="l" indent="0" marL="0">
              <a:lnSpc>
                <a:spcPts val="1530"/>
              </a:lnSpc>
              <a:buNone/>
            </a:pPr>
            <a:r>
              <a:rPr lang="en-US" sz="900" b="1" dirty="0">
                <a:solidFill>
                  <a:srgbClr val="FFFFFF">
                    <a:alpha val="95000"/>
                  </a:srgbClr>
                </a:solidFill>
                <a:highlight>
                  <a:srgbClr val="FFFFFF"/>
                </a:highlight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用领咖网重新运营</a:t>
            </a:r>
            <a:pPr algn="l" indent="0" marL="0">
              <a:lnSpc>
                <a:spcPts val="1530"/>
              </a:lnSpc>
              <a:buNone/>
            </a:pPr>
            <a:r>
              <a:rPr lang="en-US" sz="900" dirty="0">
                <a:solidFill>
                  <a:srgbClr val="FFFFFF">
                    <a:alpha val="95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，把人、货、行为都搬上线，沉淀为可分配的资产。</a:t>
            </a:r>
            <a:endParaRPr lang="en-US" sz="900" dirty="0"/>
          </a:p>
        </p:txBody>
      </p:sp>
      <p:sp>
        <p:nvSpPr>
          <p:cNvPr id="19" name="Text 15"/>
          <p:cNvSpPr/>
          <p:nvPr/>
        </p:nvSpPr>
        <p:spPr>
          <a:xfrm>
            <a:off x="642938" y="4013225"/>
            <a:ext cx="3253643" cy="795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6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●  </a:t>
            </a:r>
            <a:pPr algn="l" indent="0" marL="0">
              <a:buNone/>
            </a:pPr>
            <a:r>
              <a:rPr lang="en-US" sz="73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原形态：线下实体店铺</a:t>
            </a:r>
            <a:endParaRPr lang="en-US" sz="731" dirty="0"/>
          </a:p>
          <a:p>
            <a:pPr algn="l" indent="0" marL="0">
              <a:buNone/>
            </a:pPr>
            <a:r>
              <a:rPr lang="en-US" sz="6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●  </a:t>
            </a:r>
            <a:pPr algn="l" indent="0" marL="0">
              <a:buNone/>
            </a:pPr>
            <a:r>
              <a:rPr lang="en-US" sz="73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新形态：领咖圈子化运营</a:t>
            </a:r>
            <a:endParaRPr lang="en-US" sz="731" dirty="0"/>
          </a:p>
          <a:p>
            <a:pPr algn="l" indent="0" marL="0">
              <a:buNone/>
            </a:pPr>
            <a:r>
              <a:rPr lang="en-US" sz="6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●  </a:t>
            </a:r>
            <a:pPr algn="l" indent="0" marL="0">
              <a:buNone/>
            </a:pPr>
            <a:r>
              <a:rPr lang="en-US" sz="73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核心动作：行为记录→月结分配</a:t>
            </a:r>
            <a:endParaRPr lang="en-US" sz="731" dirty="0"/>
          </a:p>
        </p:txBody>
      </p:sp>
      <p:sp>
        <p:nvSpPr>
          <p:cNvPr id="20" name="Text 16"/>
          <p:cNvSpPr/>
          <p:nvPr/>
        </p:nvSpPr>
        <p:spPr>
          <a:xfrm>
            <a:off x="4296631" y="1174366"/>
            <a:ext cx="4418744" cy="1212986"/>
          </a:xfrm>
          <a:prstGeom prst="roundRect">
            <a:avLst>
              <a:gd name="adj" fmla="val 14135"/>
            </a:avLst>
          </a:prstGeom>
          <a:solidFill>
            <a:srgbClr val="FFFFFF"/>
          </a:solidFill>
          <a:ln/>
          <a:effectLst>
            <a:outerShdw sx="100000" sy="100000" kx="0" ky="0" algn="bl" rotWithShape="0" blurRad="209550" dist="57150" dir="5400000">
              <a:srgbClr val="1A2B3C">
                <a:alpha val="7000"/>
              </a:srgbClr>
            </a:outerShdw>
          </a:effectLst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1" name="Text 17"/>
          <p:cNvSpPr/>
          <p:nvPr/>
        </p:nvSpPr>
        <p:spPr>
          <a:xfrm>
            <a:off x="4489512" y="1302953"/>
            <a:ext cx="271463" cy="271463"/>
          </a:xfrm>
          <a:prstGeom prst="roundRect">
            <a:avLst>
              <a:gd name="adj" fmla="val 35088"/>
            </a:avLst>
          </a:prstGeom>
          <a:solidFill>
            <a:srgbClr val="FFE9DF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2" name="Text 18"/>
          <p:cNvSpPr/>
          <p:nvPr/>
        </p:nvSpPr>
        <p:spPr>
          <a:xfrm>
            <a:off x="4548091" y="1361532"/>
            <a:ext cx="154305" cy="15430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013" b="1" dirty="0">
                <a:solidFill>
                  <a:srgbClr val="FF6B35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🍱</a:t>
            </a:r>
            <a:endParaRPr lang="en-US" sz="1013" dirty="0"/>
          </a:p>
        </p:txBody>
      </p:sp>
      <p:sp>
        <p:nvSpPr>
          <p:cNvPr id="23" name="Text 19"/>
          <p:cNvSpPr/>
          <p:nvPr/>
        </p:nvSpPr>
        <p:spPr>
          <a:xfrm>
            <a:off x="4846700" y="1356531"/>
            <a:ext cx="3194149" cy="1774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56" b="1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两大业务线</a:t>
            </a:r>
            <a:endParaRPr lang="en-US" sz="956" dirty="0"/>
          </a:p>
        </p:txBody>
      </p:sp>
      <p:sp>
        <p:nvSpPr>
          <p:cNvPr id="24" name="Text 20"/>
          <p:cNvSpPr/>
          <p:nvPr/>
        </p:nvSpPr>
        <p:spPr>
          <a:xfrm>
            <a:off x="8083711" y="1395822"/>
            <a:ext cx="474501" cy="1197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800" b="1" dirty="0">
                <a:solidFill>
                  <a:srgbClr val="94A3B8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FEATURE 01</a:t>
            </a:r>
            <a:endParaRPr lang="en-US" sz="800" dirty="0"/>
          </a:p>
        </p:txBody>
      </p:sp>
      <p:sp>
        <p:nvSpPr>
          <p:cNvPr id="25" name="Text 21"/>
          <p:cNvSpPr/>
          <p:nvPr/>
        </p:nvSpPr>
        <p:spPr>
          <a:xfrm>
            <a:off x="4489512" y="1645853"/>
            <a:ext cx="4068700" cy="1604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170"/>
              </a:lnSpc>
              <a:buNone/>
            </a:pPr>
            <a:r>
              <a:rPr lang="en-US" sz="731" dirty="0">
                <a:solidFill>
                  <a:srgbClr val="5A6B7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围绕"健康"主题延展出两条平行业务线，</a:t>
            </a:r>
            <a:pPr algn="l" indent="0" marL="0">
              <a:lnSpc>
                <a:spcPts val="1170"/>
              </a:lnSpc>
              <a:buNone/>
            </a:pPr>
            <a:r>
              <a:rPr lang="en-US" sz="731" b="1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各自独立核算、独立分配</a:t>
            </a:r>
            <a:pPr algn="l" indent="0" marL="0">
              <a:lnSpc>
                <a:spcPts val="1170"/>
              </a:lnSpc>
              <a:buNone/>
            </a:pPr>
            <a:r>
              <a:rPr lang="en-US" sz="731" dirty="0">
                <a:solidFill>
                  <a:srgbClr val="5A6B7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。</a:t>
            </a:r>
            <a:endParaRPr lang="en-US" sz="731" dirty="0"/>
          </a:p>
        </p:txBody>
      </p:sp>
      <p:sp>
        <p:nvSpPr>
          <p:cNvPr id="26" name="Text 22"/>
          <p:cNvSpPr/>
          <p:nvPr/>
        </p:nvSpPr>
        <p:spPr>
          <a:xfrm>
            <a:off x="4489512" y="1851571"/>
            <a:ext cx="2005719" cy="407194"/>
          </a:xfrm>
          <a:prstGeom prst="roundRect">
            <a:avLst>
              <a:gd name="adj" fmla="val 23392"/>
            </a:avLst>
          </a:prstGeom>
          <a:solidFill>
            <a:srgbClr val="FFE9DF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7" name="Text 23"/>
          <p:cNvSpPr/>
          <p:nvPr/>
        </p:nvSpPr>
        <p:spPr>
          <a:xfrm>
            <a:off x="5320866" y="2087314"/>
            <a:ext cx="342900" cy="10001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6B3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低碳饮食</a:t>
            </a:r>
            <a:endParaRPr lang="en-US" sz="700" dirty="0"/>
          </a:p>
        </p:txBody>
      </p:sp>
      <p:sp>
        <p:nvSpPr>
          <p:cNvPr id="28" name="Text 24"/>
          <p:cNvSpPr/>
          <p:nvPr/>
        </p:nvSpPr>
        <p:spPr>
          <a:xfrm>
            <a:off x="4546662" y="1908721"/>
            <a:ext cx="1891419" cy="15716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013" b="1" dirty="0">
                <a:solidFill>
                  <a:srgbClr val="FF6B35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🥗</a:t>
            </a:r>
            <a:endParaRPr lang="en-US" sz="1013" dirty="0"/>
          </a:p>
        </p:txBody>
      </p:sp>
      <p:sp>
        <p:nvSpPr>
          <p:cNvPr id="29" name="Text 25"/>
          <p:cNvSpPr/>
          <p:nvPr/>
        </p:nvSpPr>
        <p:spPr>
          <a:xfrm>
            <a:off x="6552381" y="1851571"/>
            <a:ext cx="2005831" cy="407194"/>
          </a:xfrm>
          <a:prstGeom prst="roundRect">
            <a:avLst>
              <a:gd name="adj" fmla="val 23392"/>
            </a:avLst>
          </a:prstGeom>
          <a:solidFill>
            <a:srgbClr val="FFE9DF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0" name="Text 26"/>
          <p:cNvSpPr/>
          <p:nvPr/>
        </p:nvSpPr>
        <p:spPr>
          <a:xfrm>
            <a:off x="7426709" y="2087314"/>
            <a:ext cx="257175" cy="10001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6B3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品尝会</a:t>
            </a:r>
            <a:endParaRPr lang="en-US" sz="700" dirty="0"/>
          </a:p>
        </p:txBody>
      </p:sp>
      <p:sp>
        <p:nvSpPr>
          <p:cNvPr id="31" name="Text 27"/>
          <p:cNvSpPr/>
          <p:nvPr/>
        </p:nvSpPr>
        <p:spPr>
          <a:xfrm>
            <a:off x="6609531" y="1908721"/>
            <a:ext cx="1891531" cy="15716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013" b="1" dirty="0">
                <a:solidFill>
                  <a:srgbClr val="FF6B35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🍷</a:t>
            </a:r>
            <a:endParaRPr lang="en-US" sz="1013" dirty="0"/>
          </a:p>
        </p:txBody>
      </p:sp>
      <p:sp>
        <p:nvSpPr>
          <p:cNvPr id="32" name="Text 28"/>
          <p:cNvSpPr/>
          <p:nvPr/>
        </p:nvSpPr>
        <p:spPr>
          <a:xfrm>
            <a:off x="4296631" y="2487364"/>
            <a:ext cx="4418744" cy="1177268"/>
          </a:xfrm>
          <a:prstGeom prst="roundRect">
            <a:avLst>
              <a:gd name="adj" fmla="val 14563"/>
            </a:avLst>
          </a:prstGeom>
          <a:solidFill>
            <a:srgbClr val="FFFFFF"/>
          </a:solidFill>
          <a:ln/>
          <a:effectLst>
            <a:outerShdw sx="100000" sy="100000" kx="0" ky="0" algn="bl" rotWithShape="0" blurRad="209550" dist="57150" dir="5400000">
              <a:srgbClr val="1A2B3C">
                <a:alpha val="7000"/>
              </a:srgbClr>
            </a:outerShdw>
          </a:effectLst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3" name="Text 29"/>
          <p:cNvSpPr/>
          <p:nvPr/>
        </p:nvSpPr>
        <p:spPr>
          <a:xfrm>
            <a:off x="4489512" y="2615952"/>
            <a:ext cx="271463" cy="271463"/>
          </a:xfrm>
          <a:prstGeom prst="roundRect">
            <a:avLst>
              <a:gd name="adj" fmla="val 35088"/>
            </a:avLst>
          </a:prstGeom>
          <a:solidFill>
            <a:srgbClr val="FFF6E0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4" name="Text 30"/>
          <p:cNvSpPr/>
          <p:nvPr/>
        </p:nvSpPr>
        <p:spPr>
          <a:xfrm>
            <a:off x="4548091" y="2674531"/>
            <a:ext cx="154305" cy="15430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013" b="1" dirty="0">
                <a:solidFill>
                  <a:srgbClr val="B5790F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👥</a:t>
            </a:r>
            <a:endParaRPr lang="en-US" sz="1013" dirty="0"/>
          </a:p>
        </p:txBody>
      </p:sp>
      <p:sp>
        <p:nvSpPr>
          <p:cNvPr id="35" name="Text 31"/>
          <p:cNvSpPr/>
          <p:nvPr/>
        </p:nvSpPr>
        <p:spPr>
          <a:xfrm>
            <a:off x="4846700" y="2669530"/>
            <a:ext cx="3194149" cy="1774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56" b="1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三人服务模式</a:t>
            </a:r>
            <a:endParaRPr lang="en-US" sz="956" dirty="0"/>
          </a:p>
        </p:txBody>
      </p:sp>
      <p:sp>
        <p:nvSpPr>
          <p:cNvPr id="36" name="Text 32"/>
          <p:cNvSpPr/>
          <p:nvPr/>
        </p:nvSpPr>
        <p:spPr>
          <a:xfrm>
            <a:off x="8083711" y="2708821"/>
            <a:ext cx="474501" cy="1197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800" b="1" dirty="0">
                <a:solidFill>
                  <a:srgbClr val="94A3B8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FEATURE 02</a:t>
            </a:r>
            <a:endParaRPr lang="en-US" sz="800" dirty="0"/>
          </a:p>
        </p:txBody>
      </p:sp>
      <p:sp>
        <p:nvSpPr>
          <p:cNvPr id="37" name="Text 33"/>
          <p:cNvSpPr/>
          <p:nvPr/>
        </p:nvSpPr>
        <p:spPr>
          <a:xfrm>
            <a:off x="4489512" y="2958852"/>
            <a:ext cx="4068700" cy="1604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170"/>
              </a:lnSpc>
              <a:buNone/>
            </a:pPr>
            <a:r>
              <a:rPr lang="en-US" sz="731" dirty="0">
                <a:solidFill>
                  <a:srgbClr val="5A6B7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每场服务</a:t>
            </a:r>
            <a:pPr algn="l" indent="0" marL="0">
              <a:lnSpc>
                <a:spcPts val="1170"/>
              </a:lnSpc>
              <a:buNone/>
            </a:pPr>
            <a:r>
              <a:rPr lang="en-US" sz="731" b="1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三人协作</a:t>
            </a:r>
            <a:pPr algn="l" indent="0" marL="0">
              <a:lnSpc>
                <a:spcPts val="1170"/>
              </a:lnSpc>
              <a:buNone/>
            </a:pPr>
            <a:r>
              <a:rPr lang="en-US" sz="731" dirty="0">
                <a:solidFill>
                  <a:srgbClr val="5A6B7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，各司其职，</a:t>
            </a:r>
            <a:pPr algn="l" indent="0" marL="0">
              <a:lnSpc>
                <a:spcPts val="1170"/>
              </a:lnSpc>
              <a:buNone/>
            </a:pPr>
            <a:r>
              <a:rPr lang="en-US" sz="731" b="1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角色清晰</a:t>
            </a:r>
            <a:pPr algn="l" indent="0" marL="0">
              <a:lnSpc>
                <a:spcPts val="1170"/>
              </a:lnSpc>
              <a:buNone/>
            </a:pPr>
            <a:r>
              <a:rPr lang="en-US" sz="731" dirty="0">
                <a:solidFill>
                  <a:srgbClr val="5A6B7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，权责分明。</a:t>
            </a:r>
            <a:endParaRPr lang="en-US" sz="731" dirty="0"/>
          </a:p>
        </p:txBody>
      </p:sp>
      <p:sp>
        <p:nvSpPr>
          <p:cNvPr id="38" name="Text 34"/>
          <p:cNvSpPr/>
          <p:nvPr/>
        </p:nvSpPr>
        <p:spPr>
          <a:xfrm>
            <a:off x="4489512" y="3164570"/>
            <a:ext cx="1327621" cy="371475"/>
          </a:xfrm>
          <a:prstGeom prst="roundRect">
            <a:avLst>
              <a:gd name="adj" fmla="val 20513"/>
            </a:avLst>
          </a:prstGeom>
          <a:solidFill>
            <a:srgbClr val="FFF6E0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9" name="Text 35"/>
          <p:cNvSpPr/>
          <p:nvPr/>
        </p:nvSpPr>
        <p:spPr>
          <a:xfrm>
            <a:off x="5074741" y="3378882"/>
            <a:ext cx="157163" cy="9144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B5790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主人</a:t>
            </a:r>
            <a:endParaRPr lang="en-US" sz="700" dirty="0"/>
          </a:p>
        </p:txBody>
      </p:sp>
      <p:sp>
        <p:nvSpPr>
          <p:cNvPr id="40" name="Text 36"/>
          <p:cNvSpPr/>
          <p:nvPr/>
        </p:nvSpPr>
        <p:spPr>
          <a:xfrm>
            <a:off x="4518087" y="3221720"/>
            <a:ext cx="1270471" cy="13573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B5790F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👑</a:t>
            </a:r>
            <a:endParaRPr lang="en-US" sz="900" dirty="0"/>
          </a:p>
        </p:txBody>
      </p:sp>
      <p:sp>
        <p:nvSpPr>
          <p:cNvPr id="41" name="Text 37"/>
          <p:cNvSpPr/>
          <p:nvPr/>
        </p:nvSpPr>
        <p:spPr>
          <a:xfrm>
            <a:off x="5859996" y="3164570"/>
            <a:ext cx="1327733" cy="371475"/>
          </a:xfrm>
          <a:prstGeom prst="roundRect">
            <a:avLst>
              <a:gd name="adj" fmla="val 20513"/>
            </a:avLst>
          </a:prstGeom>
          <a:solidFill>
            <a:srgbClr val="FFF6E0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2" name="Text 38"/>
          <p:cNvSpPr/>
          <p:nvPr/>
        </p:nvSpPr>
        <p:spPr>
          <a:xfrm>
            <a:off x="6405935" y="3378882"/>
            <a:ext cx="235744" cy="9144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B5790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主持人</a:t>
            </a:r>
            <a:endParaRPr lang="en-US" sz="700" dirty="0"/>
          </a:p>
        </p:txBody>
      </p:sp>
      <p:sp>
        <p:nvSpPr>
          <p:cNvPr id="43" name="Text 39"/>
          <p:cNvSpPr/>
          <p:nvPr/>
        </p:nvSpPr>
        <p:spPr>
          <a:xfrm>
            <a:off x="5888571" y="3221720"/>
            <a:ext cx="1270583" cy="13573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B5790F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🎙️</a:t>
            </a:r>
            <a:endParaRPr lang="en-US" sz="900" dirty="0"/>
          </a:p>
        </p:txBody>
      </p:sp>
      <p:sp>
        <p:nvSpPr>
          <p:cNvPr id="44" name="Text 40"/>
          <p:cNvSpPr/>
          <p:nvPr/>
        </p:nvSpPr>
        <p:spPr>
          <a:xfrm>
            <a:off x="7230591" y="3164570"/>
            <a:ext cx="1327621" cy="371475"/>
          </a:xfrm>
          <a:prstGeom prst="roundRect">
            <a:avLst>
              <a:gd name="adj" fmla="val 20513"/>
            </a:avLst>
          </a:prstGeom>
          <a:solidFill>
            <a:srgbClr val="FFF6E0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5" name="Text 41"/>
          <p:cNvSpPr/>
          <p:nvPr/>
        </p:nvSpPr>
        <p:spPr>
          <a:xfrm>
            <a:off x="7815821" y="3378882"/>
            <a:ext cx="157163" cy="9144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B5790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助手</a:t>
            </a:r>
            <a:endParaRPr lang="en-US" sz="700" dirty="0"/>
          </a:p>
        </p:txBody>
      </p:sp>
      <p:sp>
        <p:nvSpPr>
          <p:cNvPr id="46" name="Text 42"/>
          <p:cNvSpPr/>
          <p:nvPr/>
        </p:nvSpPr>
        <p:spPr>
          <a:xfrm>
            <a:off x="7259166" y="3221720"/>
            <a:ext cx="1270471" cy="13573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B5790F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🤝</a:t>
            </a:r>
            <a:endParaRPr lang="en-US" sz="900" dirty="0"/>
          </a:p>
        </p:txBody>
      </p:sp>
      <p:sp>
        <p:nvSpPr>
          <p:cNvPr id="47" name="Text 43"/>
          <p:cNvSpPr/>
          <p:nvPr/>
        </p:nvSpPr>
        <p:spPr>
          <a:xfrm>
            <a:off x="4296631" y="3764645"/>
            <a:ext cx="4418744" cy="1212986"/>
          </a:xfrm>
          <a:prstGeom prst="roundRect">
            <a:avLst>
              <a:gd name="adj" fmla="val 14135"/>
            </a:avLst>
          </a:prstGeom>
          <a:solidFill>
            <a:srgbClr val="FFFFFF"/>
          </a:solidFill>
          <a:ln/>
          <a:effectLst>
            <a:outerShdw sx="100000" sy="100000" kx="0" ky="0" algn="bl" rotWithShape="0" blurRad="209550" dist="57150" dir="5400000">
              <a:srgbClr val="1A2B3C">
                <a:alpha val="7000"/>
              </a:srgbClr>
            </a:outerShdw>
          </a:effectLst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8" name="Text 44"/>
          <p:cNvSpPr/>
          <p:nvPr/>
        </p:nvSpPr>
        <p:spPr>
          <a:xfrm>
            <a:off x="4489512" y="3893232"/>
            <a:ext cx="271463" cy="271463"/>
          </a:xfrm>
          <a:prstGeom prst="roundRect">
            <a:avLst>
              <a:gd name="adj" fmla="val 35088"/>
            </a:avLst>
          </a:prstGeom>
          <a:solidFill>
            <a:srgbClr val="E6F9F1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9" name="Text 45"/>
          <p:cNvSpPr/>
          <p:nvPr/>
        </p:nvSpPr>
        <p:spPr>
          <a:xfrm>
            <a:off x="4548091" y="3951811"/>
            <a:ext cx="154305" cy="15430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013" b="1" dirty="0">
                <a:solidFill>
                  <a:srgbClr val="00B96B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📊</a:t>
            </a:r>
            <a:endParaRPr lang="en-US" sz="1013" dirty="0"/>
          </a:p>
        </p:txBody>
      </p:sp>
      <p:sp>
        <p:nvSpPr>
          <p:cNvPr id="50" name="Text 46"/>
          <p:cNvSpPr/>
          <p:nvPr/>
        </p:nvSpPr>
        <p:spPr>
          <a:xfrm>
            <a:off x="4846700" y="3946810"/>
            <a:ext cx="3194149" cy="1774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56" b="1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月结分配</a:t>
            </a:r>
            <a:endParaRPr lang="en-US" sz="956" dirty="0"/>
          </a:p>
        </p:txBody>
      </p:sp>
      <p:sp>
        <p:nvSpPr>
          <p:cNvPr id="51" name="Text 47"/>
          <p:cNvSpPr/>
          <p:nvPr/>
        </p:nvSpPr>
        <p:spPr>
          <a:xfrm>
            <a:off x="8083711" y="3986101"/>
            <a:ext cx="474501" cy="1197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800" b="1" dirty="0">
                <a:solidFill>
                  <a:srgbClr val="94A3B8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FEATURE 03</a:t>
            </a:r>
            <a:endParaRPr lang="en-US" sz="800" dirty="0"/>
          </a:p>
        </p:txBody>
      </p:sp>
      <p:sp>
        <p:nvSpPr>
          <p:cNvPr id="52" name="Text 48"/>
          <p:cNvSpPr/>
          <p:nvPr/>
        </p:nvSpPr>
        <p:spPr>
          <a:xfrm>
            <a:off x="4489512" y="4236132"/>
            <a:ext cx="4068700" cy="1604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170"/>
              </a:lnSpc>
              <a:buNone/>
            </a:pPr>
            <a:r>
              <a:rPr lang="en-US" sz="731" dirty="0">
                <a:solidFill>
                  <a:srgbClr val="5A6B7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所有</a:t>
            </a:r>
            <a:pPr algn="l" indent="0" marL="0">
              <a:lnSpc>
                <a:spcPts val="1170"/>
              </a:lnSpc>
              <a:buNone/>
            </a:pPr>
            <a:r>
              <a:rPr lang="en-US" sz="731" b="1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服务行为</a:t>
            </a:r>
            <a:pPr algn="l" indent="0" marL="0">
              <a:lnSpc>
                <a:spcPts val="1170"/>
              </a:lnSpc>
              <a:buNone/>
            </a:pPr>
            <a:r>
              <a:rPr lang="en-US" sz="731" dirty="0">
                <a:solidFill>
                  <a:srgbClr val="5A6B7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都被三维记账，月底按贡献权重</a:t>
            </a:r>
            <a:pPr algn="l" indent="0" marL="0">
              <a:lnSpc>
                <a:spcPts val="1170"/>
              </a:lnSpc>
              <a:buNone/>
            </a:pPr>
            <a:r>
              <a:rPr lang="en-US" sz="731" b="1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自动分配</a:t>
            </a:r>
            <a:pPr algn="l" indent="0" marL="0">
              <a:lnSpc>
                <a:spcPts val="1170"/>
              </a:lnSpc>
              <a:buNone/>
            </a:pPr>
            <a:r>
              <a:rPr lang="en-US" sz="731" dirty="0">
                <a:solidFill>
                  <a:srgbClr val="5A6B7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资金池。</a:t>
            </a:r>
            <a:endParaRPr lang="en-US" sz="731" dirty="0"/>
          </a:p>
        </p:txBody>
      </p:sp>
      <p:sp>
        <p:nvSpPr>
          <p:cNvPr id="53" name="Text 49"/>
          <p:cNvSpPr/>
          <p:nvPr/>
        </p:nvSpPr>
        <p:spPr>
          <a:xfrm>
            <a:off x="4489512" y="4441850"/>
            <a:ext cx="2005719" cy="407194"/>
          </a:xfrm>
          <a:prstGeom prst="roundRect">
            <a:avLst>
              <a:gd name="adj" fmla="val 23392"/>
            </a:avLst>
          </a:prstGeom>
          <a:solidFill>
            <a:srgbClr val="E6F9F1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4" name="Text 50"/>
          <p:cNvSpPr/>
          <p:nvPr/>
        </p:nvSpPr>
        <p:spPr>
          <a:xfrm>
            <a:off x="5320866" y="4677594"/>
            <a:ext cx="342900" cy="10001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00945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行为记录</a:t>
            </a:r>
            <a:endParaRPr lang="en-US" sz="700" dirty="0"/>
          </a:p>
        </p:txBody>
      </p:sp>
      <p:sp>
        <p:nvSpPr>
          <p:cNvPr id="55" name="Text 51"/>
          <p:cNvSpPr/>
          <p:nvPr/>
        </p:nvSpPr>
        <p:spPr>
          <a:xfrm>
            <a:off x="4546662" y="4499000"/>
            <a:ext cx="1891419" cy="15716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013" b="1" dirty="0">
                <a:solidFill>
                  <a:srgbClr val="009456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⚡</a:t>
            </a:r>
            <a:endParaRPr lang="en-US" sz="1013" dirty="0"/>
          </a:p>
        </p:txBody>
      </p:sp>
      <p:sp>
        <p:nvSpPr>
          <p:cNvPr id="56" name="Text 52"/>
          <p:cNvSpPr/>
          <p:nvPr/>
        </p:nvSpPr>
        <p:spPr>
          <a:xfrm>
            <a:off x="6552381" y="4441850"/>
            <a:ext cx="2005831" cy="407194"/>
          </a:xfrm>
          <a:prstGeom prst="roundRect">
            <a:avLst>
              <a:gd name="adj" fmla="val 23392"/>
            </a:avLst>
          </a:prstGeom>
          <a:solidFill>
            <a:srgbClr val="E6F9F1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7" name="Text 53"/>
          <p:cNvSpPr/>
          <p:nvPr/>
        </p:nvSpPr>
        <p:spPr>
          <a:xfrm>
            <a:off x="7383847" y="4677594"/>
            <a:ext cx="342900" cy="10001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00945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月结分配</a:t>
            </a:r>
            <a:endParaRPr lang="en-US" sz="700" dirty="0"/>
          </a:p>
        </p:txBody>
      </p:sp>
      <p:sp>
        <p:nvSpPr>
          <p:cNvPr id="58" name="Text 54"/>
          <p:cNvSpPr/>
          <p:nvPr/>
        </p:nvSpPr>
        <p:spPr>
          <a:xfrm>
            <a:off x="6609531" y="4499000"/>
            <a:ext cx="1891531" cy="15716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013" b="1" dirty="0">
                <a:solidFill>
                  <a:srgbClr val="009456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💰</a:t>
            </a:r>
            <a:endParaRPr lang="en-US" sz="1013" dirty="0"/>
          </a:p>
        </p:txBody>
      </p:sp>
      <p:sp>
        <p:nvSpPr>
          <p:cNvPr id="59" name="Text 55"/>
          <p:cNvSpPr/>
          <p:nvPr/>
        </p:nvSpPr>
        <p:spPr>
          <a:xfrm>
            <a:off x="428625" y="4843463"/>
            <a:ext cx="7938381" cy="1388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731" spc="56" kern="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领咖网 · </a:t>
            </a:r>
            <a:pPr algn="l" indent="0" marL="0">
              <a:buNone/>
            </a:pPr>
            <a:r>
              <a:rPr lang="en-US" sz="731" spc="56" kern="0" dirty="0">
                <a:solidFill>
                  <a:srgbClr val="94A3B8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Lingka</a:t>
            </a:r>
            <a:pPr algn="l" indent="0" marL="0">
              <a:buNone/>
            </a:pPr>
            <a:r>
              <a:rPr lang="en-US" sz="731" spc="56" kern="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</a:t>
            </a:r>
            <a:pPr algn="l" indent="0" marL="0">
              <a:buNone/>
            </a:pPr>
            <a:r>
              <a:rPr lang="en-US" sz="731" spc="56" kern="0" dirty="0">
                <a:solidFill>
                  <a:srgbClr val="94A3B8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Network</a:t>
            </a:r>
            <a:pPr algn="l" indent="0" marL="0">
              <a:buNone/>
            </a:pPr>
            <a:r>
              <a:rPr lang="en-US" sz="731" spc="56" kern="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· 线下店也能资产化</a:t>
            </a:r>
            <a:endParaRPr lang="en-US" sz="731" dirty="0"/>
          </a:p>
        </p:txBody>
      </p:sp>
      <p:sp>
        <p:nvSpPr>
          <p:cNvPr id="60" name="Text 56"/>
          <p:cNvSpPr/>
          <p:nvPr/>
        </p:nvSpPr>
        <p:spPr>
          <a:xfrm>
            <a:off x="8381293" y="4843463"/>
            <a:ext cx="477842" cy="1519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00" spc="56" kern="0" dirty="0">
                <a:solidFill>
                  <a:srgbClr val="94A3B8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20 / 24</a:t>
            </a:r>
            <a:endParaRPr lang="en-US" sz="8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15250" y="-714375"/>
            <a:ext cx="2000250" cy="2000250"/>
          </a:xfrm>
          <a:prstGeom prst="ellipse">
            <a:avLst/>
          </a:prstGeom>
          <a:solidFill>
            <a:srgbClr val="FFB930">
              <a:alpha val="18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405765" y="346043"/>
            <a:ext cx="1282593" cy="208026"/>
          </a:xfrm>
          <a:prstGeom prst="roundRect">
            <a:avLst>
              <a:gd name="adj" fmla="val 4574176"/>
            </a:avLst>
          </a:prstGeom>
          <a:solidFill>
            <a:srgbClr val="E6F9F1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" name="Text 2"/>
          <p:cNvSpPr/>
          <p:nvPr/>
        </p:nvSpPr>
        <p:spPr>
          <a:xfrm>
            <a:off x="528638" y="428625"/>
            <a:ext cx="42863" cy="42863"/>
          </a:xfrm>
          <a:prstGeom prst="ellipse">
            <a:avLst/>
          </a:prstGeom>
          <a:solidFill>
            <a:srgbClr val="00B96B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" name="Text 3"/>
          <p:cNvSpPr/>
          <p:nvPr/>
        </p:nvSpPr>
        <p:spPr>
          <a:xfrm>
            <a:off x="628650" y="400050"/>
            <a:ext cx="936836" cy="1000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00" b="1" spc="113" kern="0" dirty="0">
                <a:solidFill>
                  <a:srgbClr val="009456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CASE STUDY · 02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428625" y="628650"/>
            <a:ext cx="4038903" cy="3733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23"/>
              </a:lnSpc>
              <a:buNone/>
            </a:pPr>
            <a:r>
              <a:rPr lang="en-US" sz="2475" b="1" spc="-56" kern="0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豆闻外链 — </a:t>
            </a:r>
            <a:pPr algn="l" indent="0" marL="0">
              <a:lnSpc>
                <a:spcPts val="2723"/>
              </a:lnSpc>
              <a:buNone/>
            </a:pPr>
            <a:r>
              <a:rPr lang="en-US" sz="2475" b="1" spc="-56" kern="0" dirty="0">
                <a:solidFill>
                  <a:srgbClr val="FF6B3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写一篇，赚一笔</a:t>
            </a:r>
            <a:endParaRPr lang="en-US" sz="2475" dirty="0"/>
          </a:p>
        </p:txBody>
      </p:sp>
      <p:sp>
        <p:nvSpPr>
          <p:cNvPr id="8" name="Text 5"/>
          <p:cNvSpPr/>
          <p:nvPr/>
        </p:nvSpPr>
        <p:spPr>
          <a:xfrm>
            <a:off x="8309409" y="860041"/>
            <a:ext cx="609203" cy="1254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00" spc="113" kern="0" dirty="0">
                <a:solidFill>
                  <a:srgbClr val="94A3B8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21 / 24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428625" y="1174366"/>
            <a:ext cx="8286750" cy="1520837"/>
          </a:xfrm>
          <a:prstGeom prst="roundRect">
            <a:avLst>
              <a:gd name="adj" fmla="val 13779"/>
            </a:avLst>
          </a:prstGeom>
          <a:solidFill>
            <a:srgbClr val="FFFFFF"/>
          </a:solidFill>
          <a:ln/>
          <a:effectLst>
            <a:outerShdw sx="100000" sy="100000" kx="0" ky="0" algn="bl" rotWithShape="0" blurRad="266700" dist="76200" dir="5400000">
              <a:srgbClr val="1A2B3C">
                <a:alpha val="8000"/>
              </a:srgbClr>
            </a:outerShdw>
          </a:effectLst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0" name="Text 7"/>
          <p:cNvSpPr/>
          <p:nvPr/>
        </p:nvSpPr>
        <p:spPr>
          <a:xfrm>
            <a:off x="628650" y="1331528"/>
            <a:ext cx="7886700" cy="13601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700" b="1" spc="169" kern="0" dirty="0">
                <a:solidFill>
                  <a:srgbClr val="94A3B8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CONTENT</a:t>
            </a:r>
            <a:pPr algn="l" indent="0" marL="0">
              <a:buNone/>
            </a:pPr>
            <a:r>
              <a:rPr lang="en-US" sz="700" b="1" spc="169" kern="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</a:t>
            </a:r>
            <a:pPr algn="l" indent="0" marL="0">
              <a:buNone/>
            </a:pPr>
            <a:r>
              <a:rPr lang="en-US" sz="700" b="1" spc="169" kern="0" dirty="0">
                <a:solidFill>
                  <a:srgbClr val="94A3B8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MONETIZATION</a:t>
            </a:r>
            <a:pPr algn="l" indent="0" marL="0">
              <a:buNone/>
            </a:pPr>
            <a:r>
              <a:rPr lang="en-US" sz="700" b="1" spc="169" kern="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· 内容变现流程</a:t>
            </a:r>
            <a:endParaRPr lang="en-US" sz="700" dirty="0"/>
          </a:p>
        </p:txBody>
      </p:sp>
      <p:sp>
        <p:nvSpPr>
          <p:cNvPr id="11" name="Text 8"/>
          <p:cNvSpPr/>
          <p:nvPr/>
        </p:nvSpPr>
        <p:spPr>
          <a:xfrm>
            <a:off x="628650" y="1552984"/>
            <a:ext cx="7886700" cy="1774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56" b="1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四步把</a:t>
            </a:r>
            <a:pPr algn="l" indent="0" marL="0">
              <a:buNone/>
            </a:pPr>
            <a:r>
              <a:rPr lang="en-US" sz="956" b="1" dirty="0">
                <a:solidFill>
                  <a:srgbClr val="00B96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写作</a:t>
            </a:r>
            <a:pPr algn="l" indent="0" marL="0">
              <a:buNone/>
            </a:pPr>
            <a:r>
              <a:rPr lang="en-US" sz="956" b="1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变成</a:t>
            </a:r>
            <a:pPr algn="l" indent="0" marL="0">
              <a:buNone/>
            </a:pPr>
            <a:r>
              <a:rPr lang="en-US" sz="956" b="1" dirty="0">
                <a:solidFill>
                  <a:srgbClr val="00B96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现金流</a:t>
            </a:r>
            <a:endParaRPr lang="en-US" sz="956" dirty="0"/>
          </a:p>
        </p:txBody>
      </p:sp>
      <p:pic>
        <p:nvPicPr>
          <p:cNvPr id="12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50" y="1831591"/>
            <a:ext cx="1789509" cy="706450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714375" y="1931603"/>
            <a:ext cx="1618059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463" dirty="0">
                <a:solidFill>
                  <a:srgbClr val="FFFFFF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✍️</a:t>
            </a:r>
            <a:endParaRPr lang="en-US" sz="1463" dirty="0"/>
          </a:p>
        </p:txBody>
      </p:sp>
      <p:sp>
        <p:nvSpPr>
          <p:cNvPr id="14" name="Text 10"/>
          <p:cNvSpPr/>
          <p:nvPr/>
        </p:nvSpPr>
        <p:spPr>
          <a:xfrm>
            <a:off x="714375" y="2195922"/>
            <a:ext cx="1618059" cy="12180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ctr" indent="0" marL="0">
              <a:lnSpc>
                <a:spcPts val="951"/>
              </a:lnSpc>
              <a:buNone/>
            </a:pPr>
            <a:r>
              <a:rPr lang="en-US" sz="731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写豆闻</a:t>
            </a:r>
            <a:endParaRPr lang="en-US" sz="731" dirty="0"/>
          </a:p>
        </p:txBody>
      </p:sp>
      <p:sp>
        <p:nvSpPr>
          <p:cNvPr id="15" name="Text 11"/>
          <p:cNvSpPr/>
          <p:nvPr/>
        </p:nvSpPr>
        <p:spPr>
          <a:xfrm>
            <a:off x="714375" y="2345159"/>
            <a:ext cx="1618059" cy="928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731"/>
              </a:lnSpc>
              <a:buNone/>
            </a:pPr>
            <a:r>
              <a:rPr lang="en-US" sz="700" dirty="0">
                <a:solidFill>
                  <a:srgbClr val="FFFFFF">
                    <a:alpha val="92000"/>
                  </a:srgbClr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9</a:t>
            </a:r>
            <a:pPr algn="ctr" indent="0" marL="0">
              <a:lnSpc>
                <a:spcPts val="731"/>
              </a:lnSpc>
              <a:buNone/>
            </a:pPr>
            <a:r>
              <a:rPr lang="en-US" sz="700" dirty="0">
                <a:solidFill>
                  <a:srgbClr val="FFFFFF">
                    <a:alpha val="92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步向导，</a:t>
            </a:r>
            <a:pPr algn="ctr" indent="0" marL="0">
              <a:lnSpc>
                <a:spcPts val="731"/>
              </a:lnSpc>
              <a:buNone/>
            </a:pPr>
            <a:r>
              <a:rPr lang="en-US" sz="700" dirty="0">
                <a:solidFill>
                  <a:srgbClr val="FFFFFF">
                    <a:alpha val="92000"/>
                  </a:srgbClr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AI</a:t>
            </a:r>
            <a:pPr algn="ctr" indent="0" marL="0">
              <a:lnSpc>
                <a:spcPts val="731"/>
              </a:lnSpc>
              <a:buNone/>
            </a:pPr>
            <a:r>
              <a:rPr lang="en-US" sz="700" dirty="0">
                <a:solidFill>
                  <a:srgbClr val="FFFFFF">
                    <a:alpha val="92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陪写</a:t>
            </a:r>
            <a:endParaRPr lang="en-US" sz="700" dirty="0"/>
          </a:p>
        </p:txBody>
      </p:sp>
      <p:sp>
        <p:nvSpPr>
          <p:cNvPr id="16" name="Text 12"/>
          <p:cNvSpPr/>
          <p:nvPr/>
        </p:nvSpPr>
        <p:spPr>
          <a:xfrm>
            <a:off x="2475309" y="2109750"/>
            <a:ext cx="128588" cy="15001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013" b="1" dirty="0">
                <a:solidFill>
                  <a:srgbClr val="94A3B8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→</a:t>
            </a:r>
            <a:endParaRPr lang="en-US" sz="1013" dirty="0"/>
          </a:p>
        </p:txBody>
      </p:sp>
      <p:pic>
        <p:nvPicPr>
          <p:cNvPr id="1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1047" y="1831591"/>
            <a:ext cx="1789509" cy="706450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2746772" y="1931603"/>
            <a:ext cx="1618059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463" dirty="0">
                <a:solidFill>
                  <a:srgbClr val="5A3D00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🔗</a:t>
            </a:r>
            <a:endParaRPr lang="en-US" sz="1463" dirty="0"/>
          </a:p>
        </p:txBody>
      </p:sp>
      <p:sp>
        <p:nvSpPr>
          <p:cNvPr id="19" name="Text 14"/>
          <p:cNvSpPr/>
          <p:nvPr/>
        </p:nvSpPr>
        <p:spPr>
          <a:xfrm>
            <a:off x="2746772" y="2195922"/>
            <a:ext cx="1618059" cy="12180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ctr" indent="0" marL="0">
              <a:lnSpc>
                <a:spcPts val="951"/>
              </a:lnSpc>
              <a:buNone/>
            </a:pPr>
            <a:r>
              <a:rPr lang="en-US" sz="731" b="1" dirty="0">
                <a:solidFill>
                  <a:srgbClr val="5A3D0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开放外链</a:t>
            </a:r>
            <a:endParaRPr lang="en-US" sz="731" dirty="0"/>
          </a:p>
        </p:txBody>
      </p:sp>
      <p:sp>
        <p:nvSpPr>
          <p:cNvPr id="20" name="Text 15"/>
          <p:cNvSpPr/>
          <p:nvPr/>
        </p:nvSpPr>
        <p:spPr>
          <a:xfrm>
            <a:off x="2746772" y="2345159"/>
            <a:ext cx="1618059" cy="928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731"/>
              </a:lnSpc>
              <a:buNone/>
            </a:pPr>
            <a:r>
              <a:rPr lang="en-US" sz="700" dirty="0">
                <a:solidFill>
                  <a:srgbClr val="5A3D00">
                    <a:alpha val="92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别人可外链你的内容</a:t>
            </a:r>
            <a:endParaRPr lang="en-US" sz="700" dirty="0"/>
          </a:p>
        </p:txBody>
      </p:sp>
      <p:sp>
        <p:nvSpPr>
          <p:cNvPr id="21" name="Text 16"/>
          <p:cNvSpPr/>
          <p:nvPr/>
        </p:nvSpPr>
        <p:spPr>
          <a:xfrm>
            <a:off x="4507706" y="2109750"/>
            <a:ext cx="128588" cy="15001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013" b="1" dirty="0">
                <a:solidFill>
                  <a:srgbClr val="94A3B8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→</a:t>
            </a:r>
            <a:endParaRPr lang="en-US" sz="1013" dirty="0"/>
          </a:p>
        </p:txBody>
      </p:sp>
      <p:pic>
        <p:nvPicPr>
          <p:cNvPr id="22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3444" y="1831591"/>
            <a:ext cx="1789509" cy="706450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4779169" y="1931603"/>
            <a:ext cx="1618059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463" dirty="0">
                <a:solidFill>
                  <a:srgbClr val="FFFFFF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💸</a:t>
            </a:r>
            <a:endParaRPr lang="en-US" sz="1463" dirty="0"/>
          </a:p>
        </p:txBody>
      </p:sp>
      <p:sp>
        <p:nvSpPr>
          <p:cNvPr id="24" name="Text 18"/>
          <p:cNvSpPr/>
          <p:nvPr/>
        </p:nvSpPr>
        <p:spPr>
          <a:xfrm>
            <a:off x="4779169" y="2195922"/>
            <a:ext cx="1618059" cy="12180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ctr" indent="0" marL="0">
              <a:lnSpc>
                <a:spcPts val="951"/>
              </a:lnSpc>
              <a:buNone/>
            </a:pPr>
            <a:r>
              <a:rPr lang="en-US" sz="731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你收钱</a:t>
            </a:r>
            <a:endParaRPr lang="en-US" sz="731" dirty="0"/>
          </a:p>
        </p:txBody>
      </p:sp>
      <p:sp>
        <p:nvSpPr>
          <p:cNvPr id="25" name="Text 19"/>
          <p:cNvSpPr/>
          <p:nvPr/>
        </p:nvSpPr>
        <p:spPr>
          <a:xfrm>
            <a:off x="4779169" y="2345159"/>
            <a:ext cx="1618059" cy="928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731"/>
              </a:lnSpc>
              <a:buNone/>
            </a:pPr>
            <a:r>
              <a:rPr lang="en-US" sz="700" dirty="0">
                <a:solidFill>
                  <a:srgbClr val="FFFFFF">
                    <a:alpha val="92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按规则自动扣费</a:t>
            </a:r>
            <a:endParaRPr lang="en-US" sz="700" dirty="0"/>
          </a:p>
        </p:txBody>
      </p:sp>
      <p:sp>
        <p:nvSpPr>
          <p:cNvPr id="26" name="Text 20"/>
          <p:cNvSpPr/>
          <p:nvPr/>
        </p:nvSpPr>
        <p:spPr>
          <a:xfrm>
            <a:off x="6540103" y="2109750"/>
            <a:ext cx="128588" cy="15001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013" b="1" dirty="0">
                <a:solidFill>
                  <a:srgbClr val="94A3B8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→</a:t>
            </a:r>
            <a:endParaRPr lang="en-US" sz="1013" dirty="0"/>
          </a:p>
        </p:txBody>
      </p:sp>
      <p:pic>
        <p:nvPicPr>
          <p:cNvPr id="27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25841" y="1831591"/>
            <a:ext cx="1789509" cy="706450"/>
          </a:xfrm>
          <a:prstGeom prst="rect">
            <a:avLst/>
          </a:prstGeom>
        </p:spPr>
      </p:pic>
      <p:sp>
        <p:nvSpPr>
          <p:cNvPr id="28" name="Text 21"/>
          <p:cNvSpPr/>
          <p:nvPr/>
        </p:nvSpPr>
        <p:spPr>
          <a:xfrm>
            <a:off x="6811566" y="1931603"/>
            <a:ext cx="1618059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463" dirty="0">
                <a:solidFill>
                  <a:srgbClr val="FFFFFF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💎</a:t>
            </a:r>
            <a:endParaRPr lang="en-US" sz="1463" dirty="0"/>
          </a:p>
        </p:txBody>
      </p:sp>
      <p:sp>
        <p:nvSpPr>
          <p:cNvPr id="29" name="Text 22"/>
          <p:cNvSpPr/>
          <p:nvPr/>
        </p:nvSpPr>
        <p:spPr>
          <a:xfrm>
            <a:off x="6811566" y="2195922"/>
            <a:ext cx="1618059" cy="12180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ctr" indent="0" marL="0">
              <a:lnSpc>
                <a:spcPts val="951"/>
              </a:lnSpc>
              <a:buNone/>
            </a:pPr>
            <a:r>
              <a:rPr lang="en-US" sz="731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资产沉淀</a:t>
            </a:r>
            <a:endParaRPr lang="en-US" sz="731" dirty="0"/>
          </a:p>
        </p:txBody>
      </p:sp>
      <p:sp>
        <p:nvSpPr>
          <p:cNvPr id="30" name="Text 23"/>
          <p:cNvSpPr/>
          <p:nvPr/>
        </p:nvSpPr>
        <p:spPr>
          <a:xfrm>
            <a:off x="6811566" y="2345159"/>
            <a:ext cx="1618059" cy="928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731"/>
              </a:lnSpc>
              <a:buNone/>
            </a:pPr>
            <a:r>
              <a:rPr lang="en-US" sz="700" dirty="0">
                <a:solidFill>
                  <a:srgbClr val="FFFFFF">
                    <a:alpha val="92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外链越多越值钱</a:t>
            </a:r>
            <a:endParaRPr lang="en-US" sz="700" dirty="0"/>
          </a:p>
        </p:txBody>
      </p:sp>
      <p:pic>
        <p:nvPicPr>
          <p:cNvPr id="31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8625" y="2852365"/>
            <a:ext cx="1996678" cy="1285875"/>
          </a:xfrm>
          <a:prstGeom prst="rect">
            <a:avLst/>
          </a:prstGeom>
        </p:spPr>
      </p:pic>
      <p:sp>
        <p:nvSpPr>
          <p:cNvPr id="32" name="Text 24"/>
          <p:cNvSpPr/>
          <p:nvPr/>
        </p:nvSpPr>
        <p:spPr>
          <a:xfrm>
            <a:off x="571500" y="2995240"/>
            <a:ext cx="1710928" cy="11544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00" b="1" spc="113" kern="0" dirty="0">
                <a:solidFill>
                  <a:srgbClr val="FFFFFF">
                    <a:alpha val="85000"/>
                  </a:srgbClr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PRICING 01</a:t>
            </a:r>
            <a:endParaRPr lang="en-US" sz="800" dirty="0"/>
          </a:p>
        </p:txBody>
      </p:sp>
      <p:sp>
        <p:nvSpPr>
          <p:cNvPr id="33" name="Text 25"/>
          <p:cNvSpPr/>
          <p:nvPr/>
        </p:nvSpPr>
        <p:spPr>
          <a:xfrm>
            <a:off x="571500" y="3138115"/>
            <a:ext cx="1710928" cy="27146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🆓</a:t>
            </a:r>
            <a:endParaRPr lang="en-US" sz="1800" dirty="0"/>
          </a:p>
        </p:txBody>
      </p:sp>
      <p:sp>
        <p:nvSpPr>
          <p:cNvPr id="34" name="Text 26"/>
          <p:cNvSpPr/>
          <p:nvPr/>
        </p:nvSpPr>
        <p:spPr>
          <a:xfrm>
            <a:off x="571500" y="3466728"/>
            <a:ext cx="1710928" cy="1851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013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免费</a:t>
            </a:r>
            <a:endParaRPr lang="en-US" sz="1013" dirty="0"/>
          </a:p>
        </p:txBody>
      </p:sp>
      <p:sp>
        <p:nvSpPr>
          <p:cNvPr id="35" name="Text 27"/>
          <p:cNvSpPr/>
          <p:nvPr/>
        </p:nvSpPr>
        <p:spPr>
          <a:xfrm>
            <a:off x="766837" y="3745334"/>
            <a:ext cx="328613" cy="114300"/>
          </a:xfrm>
          <a:prstGeom prst="roundRect">
            <a:avLst>
              <a:gd name="adj" fmla="val 33333"/>
            </a:avLst>
          </a:prstGeom>
          <a:solidFill>
            <a:srgbClr val="FFFFFF">
              <a:alpha val="25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6" name="Text 28"/>
          <p:cNvSpPr/>
          <p:nvPr/>
        </p:nvSpPr>
        <p:spPr>
          <a:xfrm>
            <a:off x="571500" y="3738190"/>
            <a:ext cx="1710928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013"/>
              </a:lnSpc>
              <a:buNone/>
            </a:pPr>
            <a:r>
              <a:rPr lang="en-US" sz="700" dirty="0">
                <a:solidFill>
                  <a:srgbClr val="FFFFFF">
                    <a:alpha val="95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外链 </a:t>
            </a:r>
            <a:pPr algn="l" indent="0" marL="0">
              <a:lnSpc>
                <a:spcPts val="1013"/>
              </a:lnSpc>
              <a:buNone/>
            </a:pPr>
            <a:r>
              <a:rPr lang="en-US" sz="700" b="1" dirty="0">
                <a:solidFill>
                  <a:srgbClr val="FFFFFF">
                    <a:alpha val="95000"/>
                  </a:srgbClr>
                </a:solidFill>
                <a:highlight>
                  <a:srgbClr val="FFFFFF"/>
                </a:highlight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不收费</a:t>
            </a:r>
            <a:pPr algn="l" indent="0" marL="0">
              <a:lnSpc>
                <a:spcPts val="1013"/>
              </a:lnSpc>
              <a:buNone/>
            </a:pPr>
            <a:r>
              <a:rPr lang="en-US" sz="700" dirty="0">
                <a:solidFill>
                  <a:srgbClr val="FFFFFF">
                    <a:alpha val="95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，</a:t>
            </a:r>
            <a:endParaRPr lang="en-US" sz="700" dirty="0"/>
          </a:p>
          <a:p>
            <a:pPr algn="l" indent="0" marL="0">
              <a:lnSpc>
                <a:spcPts val="1013"/>
              </a:lnSpc>
              <a:buNone/>
            </a:pPr>
            <a:r>
              <a:rPr lang="en-US" sz="700" dirty="0">
                <a:solidFill>
                  <a:srgbClr val="FFFFFF">
                    <a:alpha val="95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扩大传播。</a:t>
            </a:r>
            <a:endParaRPr lang="en-US" sz="700" dirty="0"/>
          </a:p>
        </p:txBody>
      </p:sp>
      <p:pic>
        <p:nvPicPr>
          <p:cNvPr id="37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25316" y="2852365"/>
            <a:ext cx="1996678" cy="1285875"/>
          </a:xfrm>
          <a:prstGeom prst="rect">
            <a:avLst/>
          </a:prstGeom>
        </p:spPr>
      </p:pic>
      <p:sp>
        <p:nvSpPr>
          <p:cNvPr id="38" name="Text 29"/>
          <p:cNvSpPr/>
          <p:nvPr/>
        </p:nvSpPr>
        <p:spPr>
          <a:xfrm>
            <a:off x="2668191" y="2995240"/>
            <a:ext cx="1710928" cy="11544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00" b="1" spc="113" kern="0" dirty="0">
                <a:solidFill>
                  <a:srgbClr val="5A3D00">
                    <a:alpha val="85000"/>
                  </a:srgbClr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PRICING 02</a:t>
            </a:r>
            <a:endParaRPr lang="en-US" sz="800" dirty="0"/>
          </a:p>
        </p:txBody>
      </p:sp>
      <p:sp>
        <p:nvSpPr>
          <p:cNvPr id="39" name="Text 30"/>
          <p:cNvSpPr/>
          <p:nvPr/>
        </p:nvSpPr>
        <p:spPr>
          <a:xfrm>
            <a:off x="2668191" y="3138115"/>
            <a:ext cx="1710928" cy="27146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5A3D00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👆</a:t>
            </a:r>
            <a:endParaRPr lang="en-US" sz="1800" dirty="0"/>
          </a:p>
        </p:txBody>
      </p:sp>
      <p:sp>
        <p:nvSpPr>
          <p:cNvPr id="40" name="Text 31"/>
          <p:cNvSpPr/>
          <p:nvPr/>
        </p:nvSpPr>
        <p:spPr>
          <a:xfrm>
            <a:off x="2668191" y="3466728"/>
            <a:ext cx="1710928" cy="1851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013" b="1" dirty="0">
                <a:solidFill>
                  <a:srgbClr val="5A3D0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按点击</a:t>
            </a:r>
            <a:endParaRPr lang="en-US" sz="1013" dirty="0"/>
          </a:p>
        </p:txBody>
      </p:sp>
      <p:sp>
        <p:nvSpPr>
          <p:cNvPr id="41" name="Text 32"/>
          <p:cNvSpPr/>
          <p:nvPr/>
        </p:nvSpPr>
        <p:spPr>
          <a:xfrm>
            <a:off x="2668191" y="3745334"/>
            <a:ext cx="414338" cy="114300"/>
          </a:xfrm>
          <a:prstGeom prst="roundRect">
            <a:avLst>
              <a:gd name="adj" fmla="val 33333"/>
            </a:avLst>
          </a:prstGeom>
          <a:solidFill>
            <a:srgbClr val="FFFFFF">
              <a:alpha val="25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2" name="Text 33"/>
          <p:cNvSpPr/>
          <p:nvPr/>
        </p:nvSpPr>
        <p:spPr>
          <a:xfrm>
            <a:off x="2668191" y="3738190"/>
            <a:ext cx="1710928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013"/>
              </a:lnSpc>
              <a:buNone/>
            </a:pPr>
            <a:r>
              <a:rPr lang="en-US" sz="700" b="1" dirty="0">
                <a:solidFill>
                  <a:srgbClr val="5A3D00">
                    <a:alpha val="95000"/>
                  </a:srgbClr>
                </a:solidFill>
                <a:highlight>
                  <a:srgbClr val="FFFFFF"/>
                </a:highlight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每次点击</a:t>
            </a:r>
            <a:pPr algn="l" indent="0" marL="0">
              <a:lnSpc>
                <a:spcPts val="1013"/>
              </a:lnSpc>
              <a:buNone/>
            </a:pPr>
            <a:r>
              <a:rPr lang="en-US" sz="700" dirty="0">
                <a:solidFill>
                  <a:srgbClr val="5A3D00">
                    <a:alpha val="95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收一笔，</a:t>
            </a:r>
            <a:endParaRPr lang="en-US" sz="700" dirty="0"/>
          </a:p>
          <a:p>
            <a:pPr algn="l" indent="0" marL="0">
              <a:lnSpc>
                <a:spcPts val="1013"/>
              </a:lnSpc>
              <a:buNone/>
            </a:pPr>
            <a:r>
              <a:rPr lang="en-US" sz="700" dirty="0">
                <a:solidFill>
                  <a:srgbClr val="5A3D00">
                    <a:alpha val="95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流量即收入。</a:t>
            </a:r>
            <a:endParaRPr lang="en-US" sz="700" dirty="0"/>
          </a:p>
        </p:txBody>
      </p:sp>
      <p:pic>
        <p:nvPicPr>
          <p:cNvPr id="43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22006" y="2852365"/>
            <a:ext cx="1996678" cy="1285875"/>
          </a:xfrm>
          <a:prstGeom prst="rect">
            <a:avLst/>
          </a:prstGeom>
        </p:spPr>
      </p:pic>
      <p:sp>
        <p:nvSpPr>
          <p:cNvPr id="44" name="Text 34"/>
          <p:cNvSpPr/>
          <p:nvPr/>
        </p:nvSpPr>
        <p:spPr>
          <a:xfrm>
            <a:off x="4764881" y="2995240"/>
            <a:ext cx="1710928" cy="11544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00" b="1" spc="113" kern="0" dirty="0">
                <a:solidFill>
                  <a:srgbClr val="FFFFFF">
                    <a:alpha val="85000"/>
                  </a:srgbClr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PRICING 03</a:t>
            </a:r>
            <a:endParaRPr lang="en-US" sz="800" dirty="0"/>
          </a:p>
        </p:txBody>
      </p:sp>
      <p:sp>
        <p:nvSpPr>
          <p:cNvPr id="45" name="Text 35"/>
          <p:cNvSpPr/>
          <p:nvPr/>
        </p:nvSpPr>
        <p:spPr>
          <a:xfrm>
            <a:off x="4764881" y="3138115"/>
            <a:ext cx="1710928" cy="27146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📈</a:t>
            </a:r>
            <a:endParaRPr lang="en-US" sz="1800" dirty="0"/>
          </a:p>
        </p:txBody>
      </p:sp>
      <p:sp>
        <p:nvSpPr>
          <p:cNvPr id="46" name="Text 36"/>
          <p:cNvSpPr/>
          <p:nvPr/>
        </p:nvSpPr>
        <p:spPr>
          <a:xfrm>
            <a:off x="4764881" y="3466728"/>
            <a:ext cx="1710928" cy="1851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013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按交易额提成</a:t>
            </a:r>
            <a:endParaRPr lang="en-US" sz="1013" dirty="0"/>
          </a:p>
        </p:txBody>
      </p:sp>
      <p:sp>
        <p:nvSpPr>
          <p:cNvPr id="47" name="Text 37"/>
          <p:cNvSpPr/>
          <p:nvPr/>
        </p:nvSpPr>
        <p:spPr>
          <a:xfrm>
            <a:off x="5107781" y="3745334"/>
            <a:ext cx="414338" cy="114300"/>
          </a:xfrm>
          <a:prstGeom prst="roundRect">
            <a:avLst>
              <a:gd name="adj" fmla="val 33333"/>
            </a:avLst>
          </a:prstGeom>
          <a:solidFill>
            <a:srgbClr val="FFFFFF">
              <a:alpha val="25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8" name="Text 38"/>
          <p:cNvSpPr/>
          <p:nvPr/>
        </p:nvSpPr>
        <p:spPr>
          <a:xfrm>
            <a:off x="4764881" y="3738190"/>
            <a:ext cx="1710928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013"/>
              </a:lnSpc>
              <a:buNone/>
            </a:pPr>
            <a:r>
              <a:rPr lang="en-US" sz="700" dirty="0">
                <a:solidFill>
                  <a:srgbClr val="FFFFFF">
                    <a:alpha val="95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外链带来</a:t>
            </a:r>
            <a:pPr algn="l" indent="0" marL="0">
              <a:lnSpc>
                <a:spcPts val="1013"/>
              </a:lnSpc>
              <a:buNone/>
            </a:pPr>
            <a:r>
              <a:rPr lang="en-US" sz="700" b="1" dirty="0">
                <a:solidFill>
                  <a:srgbClr val="FFFFFF">
                    <a:alpha val="95000"/>
                  </a:srgbClr>
                </a:solidFill>
                <a:highlight>
                  <a:srgbClr val="FFFFFF"/>
                </a:highlight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实际成交</a:t>
            </a:r>
            <a:pPr algn="l" indent="0" marL="0">
              <a:lnSpc>
                <a:spcPts val="1013"/>
              </a:lnSpc>
              <a:buNone/>
            </a:pPr>
            <a:r>
              <a:rPr lang="en-US" sz="700" dirty="0">
                <a:solidFill>
                  <a:srgbClr val="FFFFFF">
                    <a:alpha val="95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，</a:t>
            </a:r>
            <a:endParaRPr lang="en-US" sz="700" dirty="0"/>
          </a:p>
          <a:p>
            <a:pPr algn="l" indent="0" marL="0">
              <a:lnSpc>
                <a:spcPts val="1013"/>
              </a:lnSpc>
              <a:buNone/>
            </a:pPr>
            <a:r>
              <a:rPr lang="en-US" sz="700" dirty="0">
                <a:solidFill>
                  <a:srgbClr val="FFFFFF">
                    <a:alpha val="95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按比例提成。</a:t>
            </a:r>
            <a:endParaRPr lang="en-US" sz="700" dirty="0"/>
          </a:p>
        </p:txBody>
      </p:sp>
      <p:pic>
        <p:nvPicPr>
          <p:cNvPr id="49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18697" y="2852365"/>
            <a:ext cx="1996678" cy="1285875"/>
          </a:xfrm>
          <a:prstGeom prst="rect">
            <a:avLst/>
          </a:prstGeom>
        </p:spPr>
      </p:pic>
      <p:sp>
        <p:nvSpPr>
          <p:cNvPr id="50" name="Text 39"/>
          <p:cNvSpPr/>
          <p:nvPr/>
        </p:nvSpPr>
        <p:spPr>
          <a:xfrm>
            <a:off x="6861572" y="2995240"/>
            <a:ext cx="1710928" cy="12973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00" b="1" spc="113" kern="0" dirty="0">
                <a:solidFill>
                  <a:srgbClr val="FFFFFF">
                    <a:alpha val="85000"/>
                  </a:srgbClr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⚠ WARNING</a:t>
            </a:r>
            <a:endParaRPr lang="en-US" sz="800" dirty="0"/>
          </a:p>
        </p:txBody>
      </p:sp>
      <p:sp>
        <p:nvSpPr>
          <p:cNvPr id="51" name="Text 40"/>
          <p:cNvSpPr/>
          <p:nvPr/>
        </p:nvSpPr>
        <p:spPr>
          <a:xfrm>
            <a:off x="6861572" y="3152403"/>
            <a:ext cx="1710928" cy="27146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🚫</a:t>
            </a:r>
            <a:endParaRPr lang="en-US" sz="1800" dirty="0"/>
          </a:p>
        </p:txBody>
      </p:sp>
      <p:sp>
        <p:nvSpPr>
          <p:cNvPr id="52" name="Text 41"/>
          <p:cNvSpPr/>
          <p:nvPr/>
        </p:nvSpPr>
        <p:spPr>
          <a:xfrm>
            <a:off x="6861572" y="3481015"/>
            <a:ext cx="1710928" cy="1851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013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扣费失效</a:t>
            </a:r>
            <a:endParaRPr lang="en-US" sz="1013" dirty="0"/>
          </a:p>
        </p:txBody>
      </p:sp>
      <p:sp>
        <p:nvSpPr>
          <p:cNvPr id="53" name="Text 42"/>
          <p:cNvSpPr/>
          <p:nvPr/>
        </p:nvSpPr>
        <p:spPr>
          <a:xfrm>
            <a:off x="7728421" y="3745334"/>
            <a:ext cx="414338" cy="114300"/>
          </a:xfrm>
          <a:prstGeom prst="roundRect">
            <a:avLst>
              <a:gd name="adj" fmla="val 33333"/>
            </a:avLst>
          </a:prstGeom>
          <a:solidFill>
            <a:srgbClr val="FFFFFF">
              <a:alpha val="25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4" name="Text 43"/>
          <p:cNvSpPr/>
          <p:nvPr/>
        </p:nvSpPr>
        <p:spPr>
          <a:xfrm>
            <a:off x="6861572" y="3738190"/>
            <a:ext cx="1710928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013"/>
              </a:lnSpc>
              <a:buNone/>
            </a:pPr>
            <a:r>
              <a:rPr lang="en-US" sz="700" dirty="0">
                <a:solidFill>
                  <a:srgbClr val="FFFFFF">
                    <a:alpha val="95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扣费失败 → 被抢注 → </a:t>
            </a:r>
            <a:pPr algn="l" indent="0" marL="0">
              <a:lnSpc>
                <a:spcPts val="1013"/>
              </a:lnSpc>
              <a:buNone/>
            </a:pPr>
            <a:r>
              <a:rPr lang="en-US" sz="700" b="1" dirty="0">
                <a:solidFill>
                  <a:srgbClr val="FFFFFF">
                    <a:alpha val="95000"/>
                  </a:srgbClr>
                </a:solidFill>
                <a:highlight>
                  <a:srgbClr val="FFFFFF"/>
                </a:highlight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永久失效</a:t>
            </a:r>
            <a:pPr algn="l" indent="0" marL="0">
              <a:lnSpc>
                <a:spcPts val="1013"/>
              </a:lnSpc>
              <a:buNone/>
            </a:pPr>
            <a:r>
              <a:rPr lang="en-US" sz="700" dirty="0">
                <a:solidFill>
                  <a:srgbClr val="FFFFFF">
                    <a:alpha val="95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，</a:t>
            </a:r>
            <a:endParaRPr lang="en-US" sz="700" dirty="0"/>
          </a:p>
          <a:p>
            <a:pPr algn="l" indent="0" marL="0">
              <a:lnSpc>
                <a:spcPts val="1013"/>
              </a:lnSpc>
              <a:buNone/>
            </a:pPr>
            <a:r>
              <a:rPr lang="en-US" sz="700" dirty="0">
                <a:solidFill>
                  <a:srgbClr val="FFFFFF">
                    <a:alpha val="95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保护创作者权益。</a:t>
            </a:r>
            <a:endParaRPr lang="en-US" sz="700" dirty="0"/>
          </a:p>
        </p:txBody>
      </p:sp>
      <p:sp>
        <p:nvSpPr>
          <p:cNvPr id="55" name="Text 44"/>
          <p:cNvSpPr/>
          <p:nvPr/>
        </p:nvSpPr>
        <p:spPr>
          <a:xfrm>
            <a:off x="428625" y="4843463"/>
            <a:ext cx="7938381" cy="1388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731" spc="56" kern="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领咖网 · </a:t>
            </a:r>
            <a:pPr algn="l" indent="0" marL="0">
              <a:buNone/>
            </a:pPr>
            <a:r>
              <a:rPr lang="en-US" sz="731" spc="56" kern="0" dirty="0">
                <a:solidFill>
                  <a:srgbClr val="94A3B8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Lingka</a:t>
            </a:r>
            <a:pPr algn="l" indent="0" marL="0">
              <a:buNone/>
            </a:pPr>
            <a:r>
              <a:rPr lang="en-US" sz="731" spc="56" kern="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</a:t>
            </a:r>
            <a:pPr algn="l" indent="0" marL="0">
              <a:buNone/>
            </a:pPr>
            <a:r>
              <a:rPr lang="en-US" sz="731" spc="56" kern="0" dirty="0">
                <a:solidFill>
                  <a:srgbClr val="94A3B8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Network</a:t>
            </a:r>
            <a:pPr algn="l" indent="0" marL="0">
              <a:buNone/>
            </a:pPr>
            <a:r>
              <a:rPr lang="en-US" sz="731" spc="56" kern="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· 三种收费 + 一道护城河</a:t>
            </a:r>
            <a:endParaRPr lang="en-US" sz="731" dirty="0"/>
          </a:p>
        </p:txBody>
      </p:sp>
      <p:sp>
        <p:nvSpPr>
          <p:cNvPr id="56" name="Text 45"/>
          <p:cNvSpPr/>
          <p:nvPr/>
        </p:nvSpPr>
        <p:spPr>
          <a:xfrm>
            <a:off x="8381293" y="4843463"/>
            <a:ext cx="477842" cy="1519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00" spc="56" kern="0" dirty="0">
                <a:solidFill>
                  <a:srgbClr val="94A3B8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21 / 24</a:t>
            </a:r>
            <a:endParaRPr lang="en-US" sz="8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28625" y="-714375"/>
            <a:ext cx="1857375" cy="1857375"/>
          </a:xfrm>
          <a:prstGeom prst="ellipse">
            <a:avLst/>
          </a:prstGeom>
          <a:solidFill>
            <a:srgbClr val="00B96B">
              <a:alpha val="14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" name="Shape 1"/>
          <p:cNvSpPr/>
          <p:nvPr/>
        </p:nvSpPr>
        <p:spPr>
          <a:xfrm>
            <a:off x="428625" y="3101615"/>
            <a:ext cx="1996678" cy="0"/>
          </a:xfrm>
          <a:prstGeom prst="line">
            <a:avLst/>
          </a:prstGeom>
          <a:noFill/>
          <a:ln w="28575">
            <a:solidFill>
              <a:srgbClr val="00B96B"/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2525316" y="3101615"/>
            <a:ext cx="1996678" cy="0"/>
          </a:xfrm>
          <a:prstGeom prst="line">
            <a:avLst/>
          </a:prstGeom>
          <a:noFill/>
          <a:ln w="28575">
            <a:solidFill>
              <a:srgbClr val="FFB930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4622006" y="3101615"/>
            <a:ext cx="1996678" cy="0"/>
          </a:xfrm>
          <a:prstGeom prst="line">
            <a:avLst/>
          </a:prstGeom>
          <a:noFill/>
          <a:ln w="28575">
            <a:solidFill>
              <a:srgbClr val="FF6B35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6718697" y="3101615"/>
            <a:ext cx="1996678" cy="0"/>
          </a:xfrm>
          <a:prstGeom prst="line">
            <a:avLst/>
          </a:prstGeom>
          <a:noFill/>
          <a:ln w="28575">
            <a:solidFill>
              <a:srgbClr val="2EC8A4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405765" y="346043"/>
            <a:ext cx="1282593" cy="208026"/>
          </a:xfrm>
          <a:prstGeom prst="roundRect">
            <a:avLst>
              <a:gd name="adj" fmla="val 4574176"/>
            </a:avLst>
          </a:prstGeom>
          <a:solidFill>
            <a:srgbClr val="FFE9DF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9" name="Text 6"/>
          <p:cNvSpPr/>
          <p:nvPr/>
        </p:nvSpPr>
        <p:spPr>
          <a:xfrm>
            <a:off x="528638" y="428625"/>
            <a:ext cx="42863" cy="42863"/>
          </a:xfrm>
          <a:prstGeom prst="ellipse">
            <a:avLst/>
          </a:prstGeom>
          <a:solidFill>
            <a:srgbClr val="FF6B35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0" name="Text 7"/>
          <p:cNvSpPr/>
          <p:nvPr/>
        </p:nvSpPr>
        <p:spPr>
          <a:xfrm>
            <a:off x="628650" y="400050"/>
            <a:ext cx="936836" cy="1000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00" b="1" spc="113" kern="0" dirty="0">
                <a:solidFill>
                  <a:srgbClr val="FF6B35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CASE STUDY · 03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428625" y="628650"/>
            <a:ext cx="5006524" cy="3733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23"/>
              </a:lnSpc>
              <a:buNone/>
            </a:pPr>
            <a:r>
              <a:rPr lang="en-US" sz="2475" b="1" spc="-56" kern="0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品尝会 — </a:t>
            </a:r>
            <a:pPr algn="l" indent="0" marL="0">
              <a:lnSpc>
                <a:spcPts val="2723"/>
              </a:lnSpc>
              <a:buNone/>
            </a:pPr>
            <a:r>
              <a:rPr lang="en-US" sz="2475" b="1" spc="-56" kern="0" dirty="0">
                <a:solidFill>
                  <a:srgbClr val="FF6B3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从剧本到分红的完整闭环</a:t>
            </a:r>
            <a:endParaRPr lang="en-US" sz="2475" dirty="0"/>
          </a:p>
        </p:txBody>
      </p:sp>
      <p:sp>
        <p:nvSpPr>
          <p:cNvPr id="12" name="Text 9"/>
          <p:cNvSpPr/>
          <p:nvPr/>
        </p:nvSpPr>
        <p:spPr>
          <a:xfrm>
            <a:off x="8309409" y="860041"/>
            <a:ext cx="609203" cy="1254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00" spc="113" kern="0" dirty="0">
                <a:solidFill>
                  <a:srgbClr val="94A3B8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22 / 24</a:t>
            </a:r>
            <a:endParaRPr lang="en-US" sz="800" dirty="0"/>
          </a:p>
        </p:txBody>
      </p:sp>
      <p:sp>
        <p:nvSpPr>
          <p:cNvPr id="13" name="Text 10"/>
          <p:cNvSpPr/>
          <p:nvPr/>
        </p:nvSpPr>
        <p:spPr>
          <a:xfrm>
            <a:off x="428625" y="1160078"/>
            <a:ext cx="8286750" cy="1562919"/>
          </a:xfrm>
          <a:prstGeom prst="roundRect">
            <a:avLst>
              <a:gd name="adj" fmla="val 1340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266700" dist="76200" dir="5400000">
              <a:srgbClr val="1A2B3C">
                <a:alpha val="8000"/>
              </a:srgbClr>
            </a:outerShdw>
          </a:effectLst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4" name="Text 11"/>
          <p:cNvSpPr/>
          <p:nvPr/>
        </p:nvSpPr>
        <p:spPr>
          <a:xfrm>
            <a:off x="628650" y="1317241"/>
            <a:ext cx="7886700" cy="136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700" b="1" spc="169" kern="0" dirty="0">
                <a:solidFill>
                  <a:srgbClr val="94A3B8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FULL</a:t>
            </a:r>
            <a:pPr algn="l" indent="0" marL="0">
              <a:buNone/>
            </a:pPr>
            <a:r>
              <a:rPr lang="en-US" sz="700" b="1" spc="169" kern="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</a:t>
            </a:r>
            <a:pPr algn="l" indent="0" marL="0">
              <a:buNone/>
            </a:pPr>
            <a:r>
              <a:rPr lang="en-US" sz="700" b="1" spc="169" kern="0" dirty="0">
                <a:solidFill>
                  <a:srgbClr val="94A3B8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LOOP</a:t>
            </a:r>
            <a:pPr algn="l" indent="0" marL="0">
              <a:buNone/>
            </a:pPr>
            <a:r>
              <a:rPr lang="en-US" sz="700" b="1" spc="169" kern="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· 完整闭环</a:t>
            </a:r>
            <a:endParaRPr lang="en-US" sz="700" dirty="0"/>
          </a:p>
        </p:txBody>
      </p:sp>
      <p:sp>
        <p:nvSpPr>
          <p:cNvPr id="15" name="Text 12"/>
          <p:cNvSpPr/>
          <p:nvPr/>
        </p:nvSpPr>
        <p:spPr>
          <a:xfrm>
            <a:off x="628650" y="1481547"/>
            <a:ext cx="7886700" cy="1774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56" b="1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五个阶段，</a:t>
            </a:r>
            <a:pPr algn="l" indent="0" marL="0">
              <a:buNone/>
            </a:pPr>
            <a:r>
              <a:rPr lang="en-US" sz="956" b="1" dirty="0">
                <a:solidFill>
                  <a:srgbClr val="FF6B3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剧本到分红</a:t>
            </a:r>
            <a:pPr algn="l" indent="0" marL="0">
              <a:buNone/>
            </a:pPr>
            <a:r>
              <a:rPr lang="en-US" sz="956" b="1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全流程跑通</a:t>
            </a:r>
            <a:endParaRPr lang="en-US" sz="956" dirty="0"/>
          </a:p>
        </p:txBody>
      </p:sp>
      <p:sp>
        <p:nvSpPr>
          <p:cNvPr id="16" name="Text 13"/>
          <p:cNvSpPr/>
          <p:nvPr/>
        </p:nvSpPr>
        <p:spPr>
          <a:xfrm>
            <a:off x="1247924" y="1785156"/>
            <a:ext cx="292894" cy="292894"/>
          </a:xfrm>
          <a:prstGeom prst="ellipse">
            <a:avLst/>
          </a:prstGeom>
          <a:solidFill>
            <a:srgbClr val="FFFFFF"/>
          </a:solidFill>
          <a:ln w="21431">
            <a:solidFill>
              <a:srgbClr val="00B96B"/>
            </a:solidFill>
            <a:prstDash val="solid"/>
          </a:ln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7" name="Text 14"/>
          <p:cNvSpPr/>
          <p:nvPr/>
        </p:nvSpPr>
        <p:spPr>
          <a:xfrm>
            <a:off x="1308646" y="1845878"/>
            <a:ext cx="171450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125" dirty="0">
                <a:solidFill>
                  <a:srgbClr val="00B96B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📖</a:t>
            </a:r>
            <a:endParaRPr lang="en-US" sz="1125" dirty="0"/>
          </a:p>
        </p:txBody>
      </p:sp>
      <p:sp>
        <p:nvSpPr>
          <p:cNvPr id="18" name="Text 15"/>
          <p:cNvSpPr/>
          <p:nvPr/>
        </p:nvSpPr>
        <p:spPr>
          <a:xfrm>
            <a:off x="628650" y="2160203"/>
            <a:ext cx="1975703" cy="12973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731" b="1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剧本</a:t>
            </a:r>
            <a:endParaRPr lang="en-US" sz="731" dirty="0"/>
          </a:p>
        </p:txBody>
      </p:sp>
      <p:sp>
        <p:nvSpPr>
          <p:cNvPr id="19" name="Text 16"/>
          <p:cNvSpPr/>
          <p:nvPr/>
        </p:nvSpPr>
        <p:spPr>
          <a:xfrm>
            <a:off x="628650" y="2317366"/>
            <a:ext cx="1531553" cy="21989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866"/>
              </a:lnSpc>
              <a:buNone/>
            </a:pPr>
            <a:r>
              <a:rPr lang="en-US" sz="700" dirty="0">
                <a:solidFill>
                  <a:srgbClr val="5A6B7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把活动写成</a:t>
            </a:r>
            <a:endParaRPr lang="en-US" sz="700" dirty="0"/>
          </a:p>
          <a:p>
            <a:pPr algn="ctr" indent="0" marL="0">
              <a:lnSpc>
                <a:spcPts val="866"/>
              </a:lnSpc>
              <a:buNone/>
            </a:pPr>
            <a:r>
              <a:rPr lang="en-US" sz="700" dirty="0">
                <a:solidFill>
                  <a:srgbClr val="5A6B7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领咖剧本</a:t>
            </a:r>
            <a:endParaRPr lang="en-US" sz="700" dirty="0"/>
          </a:p>
        </p:txBody>
      </p:sp>
      <p:sp>
        <p:nvSpPr>
          <p:cNvPr id="20" name="Text 17"/>
          <p:cNvSpPr/>
          <p:nvPr/>
        </p:nvSpPr>
        <p:spPr>
          <a:xfrm>
            <a:off x="2836738" y="1785156"/>
            <a:ext cx="292894" cy="292894"/>
          </a:xfrm>
          <a:prstGeom prst="ellipse">
            <a:avLst/>
          </a:prstGeom>
          <a:solidFill>
            <a:srgbClr val="FFFFFF"/>
          </a:solidFill>
          <a:ln w="21431">
            <a:solidFill>
              <a:srgbClr val="FFB930"/>
            </a:solidFill>
            <a:prstDash val="solid"/>
          </a:ln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1" name="Text 18"/>
          <p:cNvSpPr/>
          <p:nvPr/>
        </p:nvSpPr>
        <p:spPr>
          <a:xfrm>
            <a:off x="2897460" y="1845878"/>
            <a:ext cx="171450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125" dirty="0">
                <a:solidFill>
                  <a:srgbClr val="B5790F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🎉</a:t>
            </a:r>
            <a:endParaRPr lang="en-US" sz="1125" dirty="0"/>
          </a:p>
        </p:txBody>
      </p:sp>
      <p:sp>
        <p:nvSpPr>
          <p:cNvPr id="22" name="Text 19"/>
          <p:cNvSpPr/>
          <p:nvPr/>
        </p:nvSpPr>
        <p:spPr>
          <a:xfrm>
            <a:off x="1773170" y="2160203"/>
            <a:ext cx="2420030" cy="12973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731" b="1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派对</a:t>
            </a:r>
            <a:endParaRPr lang="en-US" sz="731" dirty="0"/>
          </a:p>
        </p:txBody>
      </p:sp>
      <p:sp>
        <p:nvSpPr>
          <p:cNvPr id="23" name="Text 20"/>
          <p:cNvSpPr/>
          <p:nvPr/>
        </p:nvSpPr>
        <p:spPr>
          <a:xfrm>
            <a:off x="2217353" y="2317366"/>
            <a:ext cx="1531665" cy="21989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866"/>
              </a:lnSpc>
              <a:buNone/>
            </a:pPr>
            <a:r>
              <a:rPr lang="en-US" sz="700" dirty="0">
                <a:solidFill>
                  <a:srgbClr val="5A6B7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发起派对</a:t>
            </a:r>
            <a:endParaRPr lang="en-US" sz="700" dirty="0"/>
          </a:p>
          <a:p>
            <a:pPr algn="ctr" indent="0" marL="0">
              <a:lnSpc>
                <a:spcPts val="866"/>
              </a:lnSpc>
              <a:buNone/>
            </a:pPr>
            <a:r>
              <a:rPr lang="en-US" sz="700" dirty="0">
                <a:solidFill>
                  <a:srgbClr val="5A6B7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吸引关注</a:t>
            </a:r>
            <a:endParaRPr lang="en-US" sz="700" dirty="0"/>
          </a:p>
        </p:txBody>
      </p:sp>
      <p:sp>
        <p:nvSpPr>
          <p:cNvPr id="24" name="Text 21"/>
          <p:cNvSpPr/>
          <p:nvPr/>
        </p:nvSpPr>
        <p:spPr>
          <a:xfrm>
            <a:off x="4425442" y="1785156"/>
            <a:ext cx="292894" cy="292894"/>
          </a:xfrm>
          <a:prstGeom prst="ellipse">
            <a:avLst/>
          </a:prstGeom>
          <a:solidFill>
            <a:srgbClr val="FFFFFF"/>
          </a:solidFill>
          <a:ln w="21431">
            <a:solidFill>
              <a:srgbClr val="FF6B35"/>
            </a:solidFill>
            <a:prstDash val="solid"/>
          </a:ln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5" name="Text 22"/>
          <p:cNvSpPr/>
          <p:nvPr/>
        </p:nvSpPr>
        <p:spPr>
          <a:xfrm>
            <a:off x="4486163" y="1845878"/>
            <a:ext cx="171450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125" dirty="0">
                <a:solidFill>
                  <a:srgbClr val="FF6B35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💌</a:t>
            </a:r>
            <a:endParaRPr lang="en-US" sz="1125" dirty="0"/>
          </a:p>
        </p:txBody>
      </p:sp>
      <p:sp>
        <p:nvSpPr>
          <p:cNvPr id="26" name="Text 23"/>
          <p:cNvSpPr/>
          <p:nvPr/>
        </p:nvSpPr>
        <p:spPr>
          <a:xfrm>
            <a:off x="3362017" y="2160203"/>
            <a:ext cx="2419854" cy="12973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731" b="1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投资邀请</a:t>
            </a:r>
            <a:endParaRPr lang="en-US" sz="731" dirty="0"/>
          </a:p>
        </p:txBody>
      </p:sp>
      <p:sp>
        <p:nvSpPr>
          <p:cNvPr id="27" name="Text 24"/>
          <p:cNvSpPr/>
          <p:nvPr/>
        </p:nvSpPr>
        <p:spPr>
          <a:xfrm>
            <a:off x="3806168" y="2317366"/>
            <a:ext cx="1531553" cy="21989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866"/>
              </a:lnSpc>
              <a:buNone/>
            </a:pPr>
            <a:r>
              <a:rPr lang="en-US" sz="700" dirty="0">
                <a:solidFill>
                  <a:srgbClr val="5A6B7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邀请投资人</a:t>
            </a:r>
            <a:endParaRPr lang="en-US" sz="700" dirty="0"/>
          </a:p>
          <a:p>
            <a:pPr algn="ctr" indent="0" marL="0">
              <a:lnSpc>
                <a:spcPts val="866"/>
              </a:lnSpc>
              <a:buNone/>
            </a:pPr>
            <a:r>
              <a:rPr lang="en-US" sz="700" dirty="0">
                <a:solidFill>
                  <a:srgbClr val="5A6B7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注资</a:t>
            </a:r>
            <a:endParaRPr lang="en-US" sz="700" dirty="0"/>
          </a:p>
        </p:txBody>
      </p:sp>
      <p:sp>
        <p:nvSpPr>
          <p:cNvPr id="28" name="Text 25"/>
          <p:cNvSpPr/>
          <p:nvPr/>
        </p:nvSpPr>
        <p:spPr>
          <a:xfrm>
            <a:off x="6014256" y="1785156"/>
            <a:ext cx="292894" cy="292894"/>
          </a:xfrm>
          <a:prstGeom prst="ellipse">
            <a:avLst/>
          </a:prstGeom>
          <a:solidFill>
            <a:srgbClr val="FFFFFF"/>
          </a:solidFill>
          <a:ln w="21431">
            <a:solidFill>
              <a:srgbClr val="00B96B"/>
            </a:solidFill>
            <a:prstDash val="solid"/>
          </a:ln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9" name="Text 26"/>
          <p:cNvSpPr/>
          <p:nvPr/>
        </p:nvSpPr>
        <p:spPr>
          <a:xfrm>
            <a:off x="6074978" y="1845878"/>
            <a:ext cx="171450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125" dirty="0">
                <a:solidFill>
                  <a:srgbClr val="00B96B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🎬</a:t>
            </a:r>
            <a:endParaRPr lang="en-US" sz="1125" dirty="0"/>
          </a:p>
        </p:txBody>
      </p:sp>
      <p:sp>
        <p:nvSpPr>
          <p:cNvPr id="30" name="Text 27"/>
          <p:cNvSpPr/>
          <p:nvPr/>
        </p:nvSpPr>
        <p:spPr>
          <a:xfrm>
            <a:off x="4950688" y="2160203"/>
            <a:ext cx="2420030" cy="12973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731" b="1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活动执行</a:t>
            </a:r>
            <a:endParaRPr lang="en-US" sz="731" dirty="0"/>
          </a:p>
        </p:txBody>
      </p:sp>
      <p:sp>
        <p:nvSpPr>
          <p:cNvPr id="31" name="Text 28"/>
          <p:cNvSpPr/>
          <p:nvPr/>
        </p:nvSpPr>
        <p:spPr>
          <a:xfrm>
            <a:off x="5394871" y="2317366"/>
            <a:ext cx="1531665" cy="21989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866"/>
              </a:lnSpc>
              <a:buNone/>
            </a:pPr>
            <a:r>
              <a:rPr lang="en-US" sz="700" dirty="0">
                <a:solidFill>
                  <a:srgbClr val="5A6B7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正式执行</a:t>
            </a:r>
            <a:endParaRPr lang="en-US" sz="700" dirty="0"/>
          </a:p>
          <a:p>
            <a:pPr algn="ctr" indent="0" marL="0">
              <a:lnSpc>
                <a:spcPts val="866"/>
              </a:lnSpc>
              <a:buNone/>
            </a:pPr>
            <a:r>
              <a:rPr lang="en-US" sz="700" dirty="0">
                <a:solidFill>
                  <a:srgbClr val="5A6B7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记录每条行为</a:t>
            </a:r>
            <a:endParaRPr lang="en-US" sz="700" dirty="0"/>
          </a:p>
        </p:txBody>
      </p:sp>
      <p:sp>
        <p:nvSpPr>
          <p:cNvPr id="32" name="Text 29"/>
          <p:cNvSpPr/>
          <p:nvPr/>
        </p:nvSpPr>
        <p:spPr>
          <a:xfrm>
            <a:off x="7603071" y="1785156"/>
            <a:ext cx="292894" cy="292894"/>
          </a:xfrm>
          <a:prstGeom prst="ellipse">
            <a:avLst/>
          </a:prstGeom>
          <a:solidFill>
            <a:srgbClr val="FFFFFF"/>
          </a:solidFill>
          <a:ln w="21431">
            <a:solidFill>
              <a:srgbClr val="FF6B35"/>
            </a:solidFill>
            <a:prstDash val="solid"/>
          </a:ln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3" name="Text 30"/>
          <p:cNvSpPr/>
          <p:nvPr/>
        </p:nvSpPr>
        <p:spPr>
          <a:xfrm>
            <a:off x="7663793" y="1845878"/>
            <a:ext cx="171450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125" dirty="0">
                <a:solidFill>
                  <a:srgbClr val="FF6B35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💰</a:t>
            </a:r>
            <a:endParaRPr lang="en-US" sz="1125" dirty="0"/>
          </a:p>
        </p:txBody>
      </p:sp>
      <p:sp>
        <p:nvSpPr>
          <p:cNvPr id="34" name="Text 31"/>
          <p:cNvSpPr/>
          <p:nvPr/>
        </p:nvSpPr>
        <p:spPr>
          <a:xfrm>
            <a:off x="6095320" y="2160203"/>
            <a:ext cx="2420030" cy="12973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731" b="1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月结分配</a:t>
            </a:r>
            <a:endParaRPr lang="en-US" sz="731" dirty="0"/>
          </a:p>
        </p:txBody>
      </p:sp>
      <p:sp>
        <p:nvSpPr>
          <p:cNvPr id="35" name="Text 32"/>
          <p:cNvSpPr/>
          <p:nvPr/>
        </p:nvSpPr>
        <p:spPr>
          <a:xfrm>
            <a:off x="6983685" y="2317366"/>
            <a:ext cx="1531665" cy="21989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866"/>
              </a:lnSpc>
              <a:buNone/>
            </a:pPr>
            <a:r>
              <a:rPr lang="en-US" sz="700" dirty="0">
                <a:solidFill>
                  <a:srgbClr val="5A6B7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月底按权重</a:t>
            </a:r>
            <a:endParaRPr lang="en-US" sz="700" dirty="0"/>
          </a:p>
          <a:p>
            <a:pPr algn="ctr" indent="0" marL="0">
              <a:lnSpc>
                <a:spcPts val="866"/>
              </a:lnSpc>
              <a:buNone/>
            </a:pPr>
            <a:r>
              <a:rPr lang="en-US" sz="700" dirty="0">
                <a:solidFill>
                  <a:srgbClr val="5A6B7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自动分红</a:t>
            </a:r>
            <a:endParaRPr lang="en-US" sz="700" dirty="0"/>
          </a:p>
        </p:txBody>
      </p:sp>
      <p:sp>
        <p:nvSpPr>
          <p:cNvPr id="36" name="Text 33"/>
          <p:cNvSpPr/>
          <p:nvPr/>
        </p:nvSpPr>
        <p:spPr>
          <a:xfrm>
            <a:off x="428625" y="2880159"/>
            <a:ext cx="8636000" cy="136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700" b="1" spc="169" kern="0" dirty="0">
                <a:solidFill>
                  <a:srgbClr val="94A3B8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FOUR</a:t>
            </a:r>
            <a:pPr algn="l" indent="0" marL="0">
              <a:buNone/>
            </a:pPr>
            <a:r>
              <a:rPr lang="en-US" sz="700" b="1" spc="169" kern="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</a:t>
            </a:r>
            <a:pPr algn="l" indent="0" marL="0">
              <a:buNone/>
            </a:pPr>
            <a:r>
              <a:rPr lang="en-US" sz="700" b="1" spc="169" kern="0" dirty="0">
                <a:solidFill>
                  <a:srgbClr val="94A3B8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ROLES</a:t>
            </a:r>
            <a:pPr algn="l" indent="0" marL="0">
              <a:buNone/>
            </a:pPr>
            <a:r>
              <a:rPr lang="en-US" sz="700" b="1" spc="169" kern="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· 四个角色各司其职</a:t>
            </a:r>
            <a:endParaRPr lang="en-US" sz="700" dirty="0"/>
          </a:p>
        </p:txBody>
      </p:sp>
      <p:sp>
        <p:nvSpPr>
          <p:cNvPr id="37" name="Text 34"/>
          <p:cNvSpPr/>
          <p:nvPr/>
        </p:nvSpPr>
        <p:spPr>
          <a:xfrm>
            <a:off x="428625" y="3087328"/>
            <a:ext cx="1996678" cy="1328738"/>
          </a:xfrm>
          <a:prstGeom prst="roundRect">
            <a:avLst>
              <a:gd name="adj" fmla="val 1147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209550" dist="57150" dir="5400000">
              <a:srgbClr val="1A2B3C">
                <a:alpha val="7000"/>
              </a:srgbClr>
            </a:outerShdw>
          </a:effectLst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8" name="Text 35"/>
          <p:cNvSpPr/>
          <p:nvPr/>
        </p:nvSpPr>
        <p:spPr>
          <a:xfrm>
            <a:off x="1226939" y="3244490"/>
            <a:ext cx="400050" cy="400050"/>
          </a:xfrm>
          <a:prstGeom prst="ellipse">
            <a:avLst/>
          </a:prstGeom>
          <a:solidFill>
            <a:srgbClr val="E6F9F1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9" name="Text 36"/>
          <p:cNvSpPr/>
          <p:nvPr/>
        </p:nvSpPr>
        <p:spPr>
          <a:xfrm>
            <a:off x="1306949" y="3324500"/>
            <a:ext cx="240030" cy="24003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575" dirty="0">
                <a:solidFill>
                  <a:srgbClr val="1A2B3C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🏆</a:t>
            </a:r>
            <a:endParaRPr lang="en-US" sz="1575" dirty="0"/>
          </a:p>
        </p:txBody>
      </p:sp>
      <p:sp>
        <p:nvSpPr>
          <p:cNvPr id="40" name="Text 37"/>
          <p:cNvSpPr/>
          <p:nvPr/>
        </p:nvSpPr>
        <p:spPr>
          <a:xfrm>
            <a:off x="557213" y="3715978"/>
            <a:ext cx="1739503" cy="15116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出品方</a:t>
            </a:r>
            <a:endParaRPr lang="en-US" sz="900" dirty="0"/>
          </a:p>
        </p:txBody>
      </p:sp>
      <p:sp>
        <p:nvSpPr>
          <p:cNvPr id="41" name="Text 38"/>
          <p:cNvSpPr/>
          <p:nvPr/>
        </p:nvSpPr>
        <p:spPr>
          <a:xfrm>
            <a:off x="557213" y="3894572"/>
            <a:ext cx="1739503" cy="10829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800" b="1" spc="113" kern="0" dirty="0">
                <a:solidFill>
                  <a:srgbClr val="94A3B8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PRODUCER</a:t>
            </a:r>
            <a:endParaRPr lang="en-US" sz="800" dirty="0"/>
          </a:p>
        </p:txBody>
      </p:sp>
      <p:sp>
        <p:nvSpPr>
          <p:cNvPr id="42" name="Text 39"/>
          <p:cNvSpPr/>
          <p:nvPr/>
        </p:nvSpPr>
        <p:spPr>
          <a:xfrm>
            <a:off x="557213" y="4030303"/>
            <a:ext cx="1739503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013"/>
              </a:lnSpc>
              <a:buNone/>
            </a:pPr>
            <a:r>
              <a:rPr lang="en-US" sz="700" dirty="0">
                <a:solidFill>
                  <a:srgbClr val="5A6B7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项目的</a:t>
            </a:r>
            <a:pPr algn="ctr" indent="0" marL="0">
              <a:lnSpc>
                <a:spcPts val="1013"/>
              </a:lnSpc>
              <a:buNone/>
            </a:pPr>
            <a:r>
              <a:rPr lang="en-US" sz="700" b="1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发起与拥有者</a:t>
            </a:r>
            <a:pPr algn="ctr" indent="0" marL="0">
              <a:lnSpc>
                <a:spcPts val="1013"/>
              </a:lnSpc>
              <a:buNone/>
            </a:pPr>
            <a:r>
              <a:rPr lang="en-US" sz="700" dirty="0">
                <a:solidFill>
                  <a:srgbClr val="5A6B7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，</a:t>
            </a:r>
            <a:endParaRPr lang="en-US" sz="700" dirty="0"/>
          </a:p>
          <a:p>
            <a:pPr algn="ctr" indent="0" marL="0">
              <a:lnSpc>
                <a:spcPts val="1013"/>
              </a:lnSpc>
              <a:buNone/>
            </a:pPr>
            <a:r>
              <a:rPr lang="en-US" sz="700" dirty="0">
                <a:solidFill>
                  <a:srgbClr val="5A6B7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对接资源、承担方向。</a:t>
            </a:r>
            <a:endParaRPr lang="en-US" sz="700" dirty="0"/>
          </a:p>
        </p:txBody>
      </p:sp>
      <p:sp>
        <p:nvSpPr>
          <p:cNvPr id="43" name="Text 40"/>
          <p:cNvSpPr/>
          <p:nvPr/>
        </p:nvSpPr>
        <p:spPr>
          <a:xfrm>
            <a:off x="2525316" y="3087328"/>
            <a:ext cx="1996678" cy="1328738"/>
          </a:xfrm>
          <a:prstGeom prst="roundRect">
            <a:avLst>
              <a:gd name="adj" fmla="val 1147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209550" dist="57150" dir="5400000">
              <a:srgbClr val="1A2B3C">
                <a:alpha val="7000"/>
              </a:srgbClr>
            </a:outerShdw>
          </a:effectLst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4" name="Text 41"/>
          <p:cNvSpPr/>
          <p:nvPr/>
        </p:nvSpPr>
        <p:spPr>
          <a:xfrm>
            <a:off x="3323630" y="3244490"/>
            <a:ext cx="400050" cy="400050"/>
          </a:xfrm>
          <a:prstGeom prst="ellipse">
            <a:avLst/>
          </a:prstGeom>
          <a:solidFill>
            <a:srgbClr val="FFF6E0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5" name="Text 42"/>
          <p:cNvSpPr/>
          <p:nvPr/>
        </p:nvSpPr>
        <p:spPr>
          <a:xfrm>
            <a:off x="3403640" y="3324500"/>
            <a:ext cx="240030" cy="24003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575" dirty="0">
                <a:solidFill>
                  <a:srgbClr val="1A2B3C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🎯</a:t>
            </a:r>
            <a:endParaRPr lang="en-US" sz="1575" dirty="0"/>
          </a:p>
        </p:txBody>
      </p:sp>
      <p:sp>
        <p:nvSpPr>
          <p:cNvPr id="46" name="Text 43"/>
          <p:cNvSpPr/>
          <p:nvPr/>
        </p:nvSpPr>
        <p:spPr>
          <a:xfrm>
            <a:off x="2653903" y="3715978"/>
            <a:ext cx="1739503" cy="15116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组织者</a:t>
            </a:r>
            <a:endParaRPr lang="en-US" sz="900" dirty="0"/>
          </a:p>
        </p:txBody>
      </p:sp>
      <p:sp>
        <p:nvSpPr>
          <p:cNvPr id="47" name="Text 44"/>
          <p:cNvSpPr/>
          <p:nvPr/>
        </p:nvSpPr>
        <p:spPr>
          <a:xfrm>
            <a:off x="2653903" y="3894572"/>
            <a:ext cx="1739503" cy="10829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800" b="1" spc="113" kern="0" dirty="0">
                <a:solidFill>
                  <a:srgbClr val="94A3B8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ORGANIZER</a:t>
            </a:r>
            <a:endParaRPr lang="en-US" sz="800" dirty="0"/>
          </a:p>
        </p:txBody>
      </p:sp>
      <p:sp>
        <p:nvSpPr>
          <p:cNvPr id="48" name="Text 45"/>
          <p:cNvSpPr/>
          <p:nvPr/>
        </p:nvSpPr>
        <p:spPr>
          <a:xfrm>
            <a:off x="2653903" y="4030303"/>
            <a:ext cx="1739503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013"/>
              </a:lnSpc>
              <a:buNone/>
            </a:pPr>
            <a:r>
              <a:rPr lang="en-US" sz="700" b="1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负责落地执行</a:t>
            </a:r>
            <a:pPr algn="ctr" indent="0" marL="0">
              <a:lnSpc>
                <a:spcPts val="1013"/>
              </a:lnSpc>
              <a:buNone/>
            </a:pPr>
            <a:r>
              <a:rPr lang="en-US" sz="700" dirty="0">
                <a:solidFill>
                  <a:srgbClr val="5A6B7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，</a:t>
            </a:r>
            <a:endParaRPr lang="en-US" sz="700" dirty="0"/>
          </a:p>
          <a:p>
            <a:pPr algn="ctr" indent="0" marL="0">
              <a:lnSpc>
                <a:spcPts val="1013"/>
              </a:lnSpc>
              <a:buNone/>
            </a:pPr>
            <a:r>
              <a:rPr lang="en-US" sz="700" dirty="0">
                <a:solidFill>
                  <a:srgbClr val="5A6B7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对接场地、人员、流程。</a:t>
            </a:r>
            <a:endParaRPr lang="en-US" sz="700" dirty="0"/>
          </a:p>
        </p:txBody>
      </p:sp>
      <p:sp>
        <p:nvSpPr>
          <p:cNvPr id="49" name="Text 46"/>
          <p:cNvSpPr/>
          <p:nvPr/>
        </p:nvSpPr>
        <p:spPr>
          <a:xfrm>
            <a:off x="4622006" y="3087328"/>
            <a:ext cx="1996678" cy="1328738"/>
          </a:xfrm>
          <a:prstGeom prst="roundRect">
            <a:avLst>
              <a:gd name="adj" fmla="val 1147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209550" dist="57150" dir="5400000">
              <a:srgbClr val="1A2B3C">
                <a:alpha val="7000"/>
              </a:srgbClr>
            </a:outerShdw>
          </a:effectLst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0" name="Text 47"/>
          <p:cNvSpPr/>
          <p:nvPr/>
        </p:nvSpPr>
        <p:spPr>
          <a:xfrm>
            <a:off x="5420320" y="3244490"/>
            <a:ext cx="400050" cy="400050"/>
          </a:xfrm>
          <a:prstGeom prst="ellipse">
            <a:avLst/>
          </a:prstGeom>
          <a:solidFill>
            <a:srgbClr val="FFE9DF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1" name="Text 48"/>
          <p:cNvSpPr/>
          <p:nvPr/>
        </p:nvSpPr>
        <p:spPr>
          <a:xfrm>
            <a:off x="5500330" y="3324500"/>
            <a:ext cx="240030" cy="24003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575" dirty="0">
                <a:solidFill>
                  <a:srgbClr val="1A2B3C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💼</a:t>
            </a:r>
            <a:endParaRPr lang="en-US" sz="1575" dirty="0"/>
          </a:p>
        </p:txBody>
      </p:sp>
      <p:sp>
        <p:nvSpPr>
          <p:cNvPr id="52" name="Text 49"/>
          <p:cNvSpPr/>
          <p:nvPr/>
        </p:nvSpPr>
        <p:spPr>
          <a:xfrm>
            <a:off x="4750594" y="3715978"/>
            <a:ext cx="1739503" cy="15116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投资者</a:t>
            </a:r>
            <a:endParaRPr lang="en-US" sz="900" dirty="0"/>
          </a:p>
        </p:txBody>
      </p:sp>
      <p:sp>
        <p:nvSpPr>
          <p:cNvPr id="53" name="Text 50"/>
          <p:cNvSpPr/>
          <p:nvPr/>
        </p:nvSpPr>
        <p:spPr>
          <a:xfrm>
            <a:off x="4750594" y="3894572"/>
            <a:ext cx="1739503" cy="10829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800" b="1" spc="113" kern="0" dirty="0">
                <a:solidFill>
                  <a:srgbClr val="94A3B8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INVESTOR</a:t>
            </a:r>
            <a:endParaRPr lang="en-US" sz="800" dirty="0"/>
          </a:p>
        </p:txBody>
      </p:sp>
      <p:sp>
        <p:nvSpPr>
          <p:cNvPr id="54" name="Text 51"/>
          <p:cNvSpPr/>
          <p:nvPr/>
        </p:nvSpPr>
        <p:spPr>
          <a:xfrm>
            <a:off x="4750594" y="4030303"/>
            <a:ext cx="1739503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013"/>
              </a:lnSpc>
              <a:buNone/>
            </a:pPr>
            <a:r>
              <a:rPr lang="en-US" sz="700" dirty="0">
                <a:solidFill>
                  <a:srgbClr val="5A6B7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注资进入</a:t>
            </a:r>
            <a:pPr algn="ctr" indent="0" marL="0">
              <a:lnSpc>
                <a:spcPts val="1013"/>
              </a:lnSpc>
              <a:buNone/>
            </a:pPr>
            <a:r>
              <a:rPr lang="en-US" sz="700" b="1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资金池</a:t>
            </a:r>
            <a:pPr algn="ctr" indent="0" marL="0">
              <a:lnSpc>
                <a:spcPts val="1013"/>
              </a:lnSpc>
              <a:buNone/>
            </a:pPr>
            <a:r>
              <a:rPr lang="en-US" sz="700" dirty="0">
                <a:solidFill>
                  <a:srgbClr val="5A6B7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，</a:t>
            </a:r>
            <a:endParaRPr lang="en-US" sz="700" dirty="0"/>
          </a:p>
          <a:p>
            <a:pPr algn="ctr" indent="0" marL="0">
              <a:lnSpc>
                <a:spcPts val="1013"/>
              </a:lnSpc>
              <a:buNone/>
            </a:pPr>
            <a:r>
              <a:rPr lang="en-US" sz="700" dirty="0">
                <a:solidFill>
                  <a:srgbClr val="5A6B7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先回本再分红。</a:t>
            </a:r>
            <a:endParaRPr lang="en-US" sz="700" dirty="0"/>
          </a:p>
        </p:txBody>
      </p:sp>
      <p:sp>
        <p:nvSpPr>
          <p:cNvPr id="55" name="Text 52"/>
          <p:cNvSpPr/>
          <p:nvPr/>
        </p:nvSpPr>
        <p:spPr>
          <a:xfrm>
            <a:off x="6718697" y="3087328"/>
            <a:ext cx="1996678" cy="1328738"/>
          </a:xfrm>
          <a:prstGeom prst="roundRect">
            <a:avLst>
              <a:gd name="adj" fmla="val 1147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209550" dist="57150" dir="5400000">
              <a:srgbClr val="1A2B3C">
                <a:alpha val="7000"/>
              </a:srgbClr>
            </a:outerShdw>
          </a:effectLst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6" name="Text 53"/>
          <p:cNvSpPr/>
          <p:nvPr/>
        </p:nvSpPr>
        <p:spPr>
          <a:xfrm>
            <a:off x="7517011" y="3244490"/>
            <a:ext cx="400050" cy="400050"/>
          </a:xfrm>
          <a:prstGeom prst="ellipse">
            <a:avLst/>
          </a:prstGeom>
          <a:solidFill>
            <a:srgbClr val="E0F7F2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7" name="Text 54"/>
          <p:cNvSpPr/>
          <p:nvPr/>
        </p:nvSpPr>
        <p:spPr>
          <a:xfrm>
            <a:off x="7597021" y="3324500"/>
            <a:ext cx="240030" cy="24003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575" dirty="0">
                <a:solidFill>
                  <a:srgbClr val="1A2B3C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👥</a:t>
            </a:r>
            <a:endParaRPr lang="en-US" sz="1575" dirty="0"/>
          </a:p>
        </p:txBody>
      </p:sp>
      <p:sp>
        <p:nvSpPr>
          <p:cNvPr id="58" name="Text 55"/>
          <p:cNvSpPr/>
          <p:nvPr/>
        </p:nvSpPr>
        <p:spPr>
          <a:xfrm>
            <a:off x="6847284" y="3715978"/>
            <a:ext cx="1739503" cy="15116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参与者</a:t>
            </a:r>
            <a:endParaRPr lang="en-US" sz="900" dirty="0"/>
          </a:p>
        </p:txBody>
      </p:sp>
      <p:sp>
        <p:nvSpPr>
          <p:cNvPr id="59" name="Text 56"/>
          <p:cNvSpPr/>
          <p:nvPr/>
        </p:nvSpPr>
        <p:spPr>
          <a:xfrm>
            <a:off x="6847284" y="3894572"/>
            <a:ext cx="1739503" cy="10829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800" b="1" spc="113" kern="0" dirty="0">
                <a:solidFill>
                  <a:srgbClr val="94A3B8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PARTICIPANT</a:t>
            </a:r>
            <a:endParaRPr lang="en-US" sz="800" dirty="0"/>
          </a:p>
        </p:txBody>
      </p:sp>
      <p:sp>
        <p:nvSpPr>
          <p:cNvPr id="60" name="Text 57"/>
          <p:cNvSpPr/>
          <p:nvPr/>
        </p:nvSpPr>
        <p:spPr>
          <a:xfrm>
            <a:off x="6847284" y="4030303"/>
            <a:ext cx="1739503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013"/>
              </a:lnSpc>
              <a:buNone/>
            </a:pPr>
            <a:r>
              <a:rPr lang="en-US" sz="700" dirty="0">
                <a:solidFill>
                  <a:srgbClr val="5A6B7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参与执行</a:t>
            </a:r>
            <a:pPr algn="ctr" indent="0" marL="0">
              <a:lnSpc>
                <a:spcPts val="1013"/>
              </a:lnSpc>
              <a:buNone/>
            </a:pPr>
            <a:r>
              <a:rPr lang="en-US" sz="700" b="1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贡献行为</a:t>
            </a:r>
            <a:pPr algn="ctr" indent="0" marL="0">
              <a:lnSpc>
                <a:spcPts val="1013"/>
              </a:lnSpc>
              <a:buNone/>
            </a:pPr>
            <a:r>
              <a:rPr lang="en-US" sz="700" dirty="0">
                <a:solidFill>
                  <a:srgbClr val="5A6B7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，</a:t>
            </a:r>
            <a:endParaRPr lang="en-US" sz="700" dirty="0"/>
          </a:p>
          <a:p>
            <a:pPr algn="ctr" indent="0" marL="0">
              <a:lnSpc>
                <a:spcPts val="1013"/>
              </a:lnSpc>
              <a:buNone/>
            </a:pPr>
            <a:r>
              <a:rPr lang="en-US" sz="700" dirty="0">
                <a:solidFill>
                  <a:srgbClr val="5A6B7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按权重获得分配。</a:t>
            </a:r>
            <a:endParaRPr lang="en-US" sz="700" dirty="0"/>
          </a:p>
        </p:txBody>
      </p:sp>
      <p:sp>
        <p:nvSpPr>
          <p:cNvPr id="61" name="Text 58"/>
          <p:cNvSpPr/>
          <p:nvPr/>
        </p:nvSpPr>
        <p:spPr>
          <a:xfrm>
            <a:off x="428625" y="4843463"/>
            <a:ext cx="7938381" cy="1388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731" spc="56" kern="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领咖网 · </a:t>
            </a:r>
            <a:pPr algn="l" indent="0" marL="0">
              <a:buNone/>
            </a:pPr>
            <a:r>
              <a:rPr lang="en-US" sz="731" spc="56" kern="0" dirty="0">
                <a:solidFill>
                  <a:srgbClr val="94A3B8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Lingka</a:t>
            </a:r>
            <a:pPr algn="l" indent="0" marL="0">
              <a:buNone/>
            </a:pPr>
            <a:r>
              <a:rPr lang="en-US" sz="731" spc="56" kern="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</a:t>
            </a:r>
            <a:pPr algn="l" indent="0" marL="0">
              <a:buNone/>
            </a:pPr>
            <a:r>
              <a:rPr lang="en-US" sz="731" spc="56" kern="0" dirty="0">
                <a:solidFill>
                  <a:srgbClr val="94A3B8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Network</a:t>
            </a:r>
            <a:pPr algn="l" indent="0" marL="0">
              <a:buNone/>
            </a:pPr>
            <a:r>
              <a:rPr lang="en-US" sz="731" spc="56" kern="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· 一个派对 = 一个完整项目</a:t>
            </a:r>
            <a:endParaRPr lang="en-US" sz="731" dirty="0"/>
          </a:p>
        </p:txBody>
      </p:sp>
      <p:sp>
        <p:nvSpPr>
          <p:cNvPr id="62" name="Text 59"/>
          <p:cNvSpPr/>
          <p:nvPr/>
        </p:nvSpPr>
        <p:spPr>
          <a:xfrm>
            <a:off x="8381293" y="4843463"/>
            <a:ext cx="477842" cy="1519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00" spc="56" kern="0" dirty="0">
                <a:solidFill>
                  <a:srgbClr val="94A3B8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22 / 24</a:t>
            </a:r>
            <a:endParaRPr lang="en-US" sz="8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429500" y="-857250"/>
            <a:ext cx="2286000" cy="2286000"/>
          </a:xfrm>
          <a:prstGeom prst="ellipse">
            <a:avLst/>
          </a:prstGeom>
          <a:solidFill>
            <a:srgbClr val="00B96B">
              <a:alpha val="16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-571500" y="4000500"/>
            <a:ext cx="2000250" cy="2000250"/>
          </a:xfrm>
          <a:prstGeom prst="ellipse">
            <a:avLst/>
          </a:prstGeom>
          <a:solidFill>
            <a:srgbClr val="FF6B35">
              <a:alpha val="14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" name="Shape 2"/>
          <p:cNvSpPr/>
          <p:nvPr/>
        </p:nvSpPr>
        <p:spPr>
          <a:xfrm>
            <a:off x="428625" y="1430089"/>
            <a:ext cx="2647876" cy="0"/>
          </a:xfrm>
          <a:prstGeom prst="line">
            <a:avLst/>
          </a:prstGeom>
          <a:noFill/>
          <a:ln w="42863">
            <a:solidFill>
              <a:srgbClr val="00B96B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3247951" y="1430089"/>
            <a:ext cx="2647987" cy="0"/>
          </a:xfrm>
          <a:prstGeom prst="line">
            <a:avLst/>
          </a:prstGeom>
          <a:noFill/>
          <a:ln w="42863">
            <a:solidFill>
              <a:srgbClr val="FF6B35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6067388" y="1430089"/>
            <a:ext cx="2647876" cy="0"/>
          </a:xfrm>
          <a:prstGeom prst="line">
            <a:avLst/>
          </a:prstGeom>
          <a:noFill/>
          <a:ln w="42863">
            <a:solidFill>
              <a:srgbClr val="FFB930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428625" y="400050"/>
            <a:ext cx="1864854" cy="242888"/>
          </a:xfrm>
          <a:prstGeom prst="roundRect">
            <a:avLst>
              <a:gd name="adj" fmla="val 3917639"/>
            </a:avLst>
          </a:prstGeom>
          <a:solidFill>
            <a:srgbClr val="E6F9F1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9" name="Text 6"/>
          <p:cNvSpPr/>
          <p:nvPr/>
        </p:nvSpPr>
        <p:spPr>
          <a:xfrm>
            <a:off x="428625" y="400050"/>
            <a:ext cx="1864854" cy="24288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788" spc="56" kern="0" dirty="0">
                <a:solidFill>
                  <a:srgbClr val="009456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WHAT</a:t>
            </a:r>
            <a:pPr algn="ctr" indent="0" marL="0">
              <a:buNone/>
            </a:pPr>
            <a:r>
              <a:rPr lang="en-US" sz="788" spc="56" kern="0" dirty="0">
                <a:solidFill>
                  <a:srgbClr val="00945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</a:t>
            </a:r>
            <a:pPr algn="ctr" indent="0" marL="0">
              <a:buNone/>
            </a:pPr>
            <a:r>
              <a:rPr lang="en-US" sz="788" spc="56" kern="0" dirty="0">
                <a:solidFill>
                  <a:srgbClr val="009456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YOU</a:t>
            </a:r>
            <a:pPr algn="ctr" indent="0" marL="0">
              <a:buNone/>
            </a:pPr>
            <a:r>
              <a:rPr lang="en-US" sz="788" spc="56" kern="0" dirty="0">
                <a:solidFill>
                  <a:srgbClr val="00945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</a:t>
            </a:r>
            <a:pPr algn="ctr" indent="0" marL="0">
              <a:buNone/>
            </a:pPr>
            <a:r>
              <a:rPr lang="en-US" sz="788" spc="56" kern="0" dirty="0">
                <a:solidFill>
                  <a:srgbClr val="009456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GET</a:t>
            </a:r>
            <a:pPr algn="ctr" indent="0" marL="0">
              <a:buNone/>
            </a:pPr>
            <a:r>
              <a:rPr lang="en-US" sz="788" spc="56" kern="0" dirty="0">
                <a:solidFill>
                  <a:srgbClr val="00945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· 你能得到什么</a:t>
            </a:r>
            <a:endParaRPr lang="en-US" sz="788" dirty="0"/>
          </a:p>
        </p:txBody>
      </p:sp>
      <p:sp>
        <p:nvSpPr>
          <p:cNvPr id="10" name="Text 7"/>
          <p:cNvSpPr/>
          <p:nvPr/>
        </p:nvSpPr>
        <p:spPr>
          <a:xfrm>
            <a:off x="428625" y="742950"/>
            <a:ext cx="2387013" cy="4412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218"/>
              </a:lnSpc>
              <a:buNone/>
            </a:pPr>
            <a:r>
              <a:rPr lang="en-US" sz="2925" b="1" spc="-56" kern="0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三个 </a:t>
            </a:r>
            <a:pPr algn="l" indent="0" marL="0">
              <a:lnSpc>
                <a:spcPts val="3218"/>
              </a:lnSpc>
              <a:buNone/>
            </a:pPr>
            <a:r>
              <a:rPr lang="en-US" sz="2925" b="1" spc="-56" kern="0" dirty="0">
                <a:solidFill>
                  <a:srgbClr val="FF6B3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"被"</a:t>
            </a:r>
            <a:endParaRPr lang="en-US" sz="2925" dirty="0"/>
          </a:p>
        </p:txBody>
      </p:sp>
      <p:sp>
        <p:nvSpPr>
          <p:cNvPr id="11" name="Text 8"/>
          <p:cNvSpPr/>
          <p:nvPr/>
        </p:nvSpPr>
        <p:spPr>
          <a:xfrm>
            <a:off x="8309409" y="1037183"/>
            <a:ext cx="609203" cy="1254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00" spc="113" kern="0" dirty="0">
                <a:solidFill>
                  <a:srgbClr val="94A3B8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23 / 24</a:t>
            </a:r>
            <a:endParaRPr lang="en-US" sz="800" dirty="0"/>
          </a:p>
        </p:txBody>
      </p:sp>
      <p:sp>
        <p:nvSpPr>
          <p:cNvPr id="12" name="Text 9"/>
          <p:cNvSpPr/>
          <p:nvPr/>
        </p:nvSpPr>
        <p:spPr>
          <a:xfrm>
            <a:off x="428625" y="1408658"/>
            <a:ext cx="2647876" cy="1928813"/>
          </a:xfrm>
          <a:prstGeom prst="roundRect">
            <a:avLst>
              <a:gd name="adj" fmla="val 11852"/>
            </a:avLst>
          </a:prstGeom>
          <a:solidFill>
            <a:srgbClr val="FFFFFF"/>
          </a:solidFill>
          <a:ln/>
          <a:effectLst>
            <a:outerShdw sx="100000" sy="100000" kx="0" ky="0" algn="bl" rotWithShape="0" blurRad="266700" dist="95250" dir="5400000">
              <a:srgbClr val="1A2B3C">
                <a:alpha val="8000"/>
              </a:srgbClr>
            </a:outerShdw>
          </a:effectLst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3" name="Text 10"/>
          <p:cNvSpPr/>
          <p:nvPr/>
        </p:nvSpPr>
        <p:spPr>
          <a:xfrm>
            <a:off x="2432782" y="2265908"/>
            <a:ext cx="443694" cy="8572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0125"/>
              </a:lnSpc>
              <a:buNone/>
            </a:pPr>
            <a:r>
              <a:rPr lang="en-US" sz="10125" b="1" dirty="0">
                <a:solidFill>
                  <a:srgbClr val="000000">
                    <a:alpha val="4000"/>
                  </a:srgbClr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1</a:t>
            </a:r>
            <a:endParaRPr lang="en-US" sz="10125" dirty="0"/>
          </a:p>
        </p:txBody>
      </p:sp>
      <p:sp>
        <p:nvSpPr>
          <p:cNvPr id="14" name="Text 11"/>
          <p:cNvSpPr/>
          <p:nvPr/>
        </p:nvSpPr>
        <p:spPr>
          <a:xfrm>
            <a:off x="628650" y="1665833"/>
            <a:ext cx="2247826" cy="1197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00" b="1" spc="169" kern="0" dirty="0">
                <a:solidFill>
                  <a:srgbClr val="94A3B8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GET · 01</a:t>
            </a:r>
            <a:endParaRPr lang="en-US" sz="800" dirty="0"/>
          </a:p>
        </p:txBody>
      </p:sp>
      <p:sp>
        <p:nvSpPr>
          <p:cNvPr id="15" name="Text 12"/>
          <p:cNvSpPr/>
          <p:nvPr/>
        </p:nvSpPr>
        <p:spPr>
          <a:xfrm>
            <a:off x="628650" y="1837283"/>
            <a:ext cx="2247826" cy="48691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 indent="0" marL="0">
              <a:lnSpc>
                <a:spcPts val="3600"/>
              </a:lnSpc>
              <a:buNone/>
            </a:pPr>
            <a:r>
              <a:rPr lang="en-US" sz="3600" b="1" spc="-112" kern="0" dirty="0">
                <a:solidFill>
                  <a:srgbClr val="00B96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被看见</a:t>
            </a:r>
            <a:endParaRPr lang="en-US" sz="3600" dirty="0"/>
          </a:p>
        </p:txBody>
      </p:sp>
      <p:sp>
        <p:nvSpPr>
          <p:cNvPr id="16" name="Text 13"/>
          <p:cNvSpPr/>
          <p:nvPr/>
        </p:nvSpPr>
        <p:spPr>
          <a:xfrm>
            <a:off x="628650" y="2351633"/>
            <a:ext cx="2247826" cy="1266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00" b="1" spc="113" kern="0" dirty="0">
                <a:solidFill>
                  <a:srgbClr val="94A3B8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BE SEEN</a:t>
            </a:r>
            <a:endParaRPr lang="en-US" sz="800" dirty="0"/>
          </a:p>
        </p:txBody>
      </p:sp>
      <p:sp>
        <p:nvSpPr>
          <p:cNvPr id="17" name="Text 14"/>
          <p:cNvSpPr/>
          <p:nvPr/>
        </p:nvSpPr>
        <p:spPr>
          <a:xfrm>
            <a:off x="628650" y="2803252"/>
            <a:ext cx="2247826" cy="31990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60"/>
              </a:lnSpc>
              <a:buNone/>
            </a:pPr>
            <a:r>
              <a:rPr lang="en-US" sz="788" dirty="0">
                <a:solidFill>
                  <a:srgbClr val="5A6B7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你的</a:t>
            </a:r>
            <a:pPr algn="l" indent="0" marL="0">
              <a:lnSpc>
                <a:spcPts val="1260"/>
              </a:lnSpc>
              <a:buNone/>
            </a:pPr>
            <a:r>
              <a:rPr lang="en-US" sz="788" b="1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每一步行为</a:t>
            </a:r>
            <a:pPr algn="l" indent="0" marL="0">
              <a:lnSpc>
                <a:spcPts val="1260"/>
              </a:lnSpc>
              <a:buNone/>
            </a:pPr>
            <a:r>
              <a:rPr lang="en-US" sz="788" dirty="0">
                <a:solidFill>
                  <a:srgbClr val="5A6B7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都被记录、可追溯，</a:t>
            </a:r>
            <a:endParaRPr lang="en-US" sz="788" dirty="0"/>
          </a:p>
          <a:p>
            <a:pPr algn="l" indent="0" marL="0">
              <a:lnSpc>
                <a:spcPts val="1260"/>
              </a:lnSpc>
              <a:buNone/>
            </a:pPr>
            <a:r>
              <a:rPr lang="en-US" sz="788" dirty="0">
                <a:solidFill>
                  <a:srgbClr val="5A6B7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不再"做了没人知道"。</a:t>
            </a:r>
            <a:endParaRPr lang="en-US" sz="788" dirty="0"/>
          </a:p>
        </p:txBody>
      </p:sp>
      <p:sp>
        <p:nvSpPr>
          <p:cNvPr id="18" name="Text 15"/>
          <p:cNvSpPr/>
          <p:nvPr/>
        </p:nvSpPr>
        <p:spPr>
          <a:xfrm>
            <a:off x="3247951" y="1408658"/>
            <a:ext cx="2647987" cy="1928813"/>
          </a:xfrm>
          <a:prstGeom prst="roundRect">
            <a:avLst>
              <a:gd name="adj" fmla="val 11852"/>
            </a:avLst>
          </a:prstGeom>
          <a:solidFill>
            <a:srgbClr val="FFFFFF"/>
          </a:solidFill>
          <a:ln/>
          <a:effectLst>
            <a:outerShdw sx="100000" sy="100000" kx="0" ky="0" algn="bl" rotWithShape="0" blurRad="266700" dist="95250" dir="5400000">
              <a:srgbClr val="1A2B3C">
                <a:alpha val="8000"/>
              </a:srgbClr>
            </a:outerShdw>
          </a:effectLst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9" name="Text 16"/>
          <p:cNvSpPr/>
          <p:nvPr/>
        </p:nvSpPr>
        <p:spPr>
          <a:xfrm>
            <a:off x="5252219" y="2265908"/>
            <a:ext cx="443694" cy="8572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0125"/>
              </a:lnSpc>
              <a:buNone/>
            </a:pPr>
            <a:r>
              <a:rPr lang="en-US" sz="10125" b="1" dirty="0">
                <a:solidFill>
                  <a:srgbClr val="000000">
                    <a:alpha val="4000"/>
                  </a:srgbClr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2</a:t>
            </a:r>
            <a:endParaRPr lang="en-US" sz="10125" dirty="0"/>
          </a:p>
        </p:txBody>
      </p:sp>
      <p:sp>
        <p:nvSpPr>
          <p:cNvPr id="20" name="Text 17"/>
          <p:cNvSpPr/>
          <p:nvPr/>
        </p:nvSpPr>
        <p:spPr>
          <a:xfrm>
            <a:off x="3447976" y="1665833"/>
            <a:ext cx="2247937" cy="1197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00" b="1" spc="169" kern="0" dirty="0">
                <a:solidFill>
                  <a:srgbClr val="94A3B8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GET · 02</a:t>
            </a:r>
            <a:endParaRPr lang="en-US" sz="800" dirty="0"/>
          </a:p>
        </p:txBody>
      </p:sp>
      <p:sp>
        <p:nvSpPr>
          <p:cNvPr id="21" name="Text 18"/>
          <p:cNvSpPr/>
          <p:nvPr/>
        </p:nvSpPr>
        <p:spPr>
          <a:xfrm>
            <a:off x="3447976" y="1837283"/>
            <a:ext cx="2247937" cy="48691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 indent="0" marL="0">
              <a:lnSpc>
                <a:spcPts val="3600"/>
              </a:lnSpc>
              <a:buNone/>
            </a:pPr>
            <a:r>
              <a:rPr lang="en-US" sz="3600" b="1" spc="-112" kern="0" dirty="0">
                <a:solidFill>
                  <a:srgbClr val="FF6B3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被量化</a:t>
            </a:r>
            <a:endParaRPr lang="en-US" sz="3600" dirty="0"/>
          </a:p>
        </p:txBody>
      </p:sp>
      <p:sp>
        <p:nvSpPr>
          <p:cNvPr id="22" name="Text 19"/>
          <p:cNvSpPr/>
          <p:nvPr/>
        </p:nvSpPr>
        <p:spPr>
          <a:xfrm>
            <a:off x="3447976" y="2351633"/>
            <a:ext cx="2247937" cy="1266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00" b="1" spc="113" kern="0" dirty="0">
                <a:solidFill>
                  <a:srgbClr val="94A3B8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BE MEASURED</a:t>
            </a:r>
            <a:endParaRPr lang="en-US" sz="800" dirty="0"/>
          </a:p>
        </p:txBody>
      </p:sp>
      <p:sp>
        <p:nvSpPr>
          <p:cNvPr id="23" name="Text 20"/>
          <p:cNvSpPr/>
          <p:nvPr/>
        </p:nvSpPr>
        <p:spPr>
          <a:xfrm>
            <a:off x="3447976" y="2803252"/>
            <a:ext cx="2247937" cy="31990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60"/>
              </a:lnSpc>
              <a:buNone/>
            </a:pPr>
            <a:r>
              <a:rPr lang="en-US" sz="788" dirty="0">
                <a:solidFill>
                  <a:srgbClr val="5A6B7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三维记账把</a:t>
            </a:r>
            <a:pPr algn="l" indent="0" marL="0">
              <a:lnSpc>
                <a:spcPts val="1260"/>
              </a:lnSpc>
              <a:buNone/>
            </a:pPr>
            <a:r>
              <a:rPr lang="en-US" sz="788" b="1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时间、费用、功劳</a:t>
            </a:r>
            <a:pPr algn="l" indent="0" marL="0">
              <a:lnSpc>
                <a:spcPts val="1260"/>
              </a:lnSpc>
              <a:buNone/>
            </a:pPr>
            <a:r>
              <a:rPr lang="en-US" sz="788" dirty="0">
                <a:solidFill>
                  <a:srgbClr val="5A6B7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都量化，</a:t>
            </a:r>
            <a:endParaRPr lang="en-US" sz="788" dirty="0"/>
          </a:p>
          <a:p>
            <a:pPr algn="l" indent="0" marL="0">
              <a:lnSpc>
                <a:spcPts val="1260"/>
              </a:lnSpc>
              <a:buNone/>
            </a:pPr>
            <a:r>
              <a:rPr lang="en-US" sz="788" dirty="0">
                <a:solidFill>
                  <a:srgbClr val="5A6B7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变成可比、可分的数据。</a:t>
            </a:r>
            <a:endParaRPr lang="en-US" sz="788" dirty="0"/>
          </a:p>
        </p:txBody>
      </p:sp>
      <p:sp>
        <p:nvSpPr>
          <p:cNvPr id="24" name="Text 21"/>
          <p:cNvSpPr/>
          <p:nvPr/>
        </p:nvSpPr>
        <p:spPr>
          <a:xfrm>
            <a:off x="6067388" y="1408658"/>
            <a:ext cx="2647876" cy="1928813"/>
          </a:xfrm>
          <a:prstGeom prst="roundRect">
            <a:avLst>
              <a:gd name="adj" fmla="val 11852"/>
            </a:avLst>
          </a:prstGeom>
          <a:solidFill>
            <a:srgbClr val="FFFFFF"/>
          </a:solidFill>
          <a:ln/>
          <a:effectLst>
            <a:outerShdw sx="100000" sy="100000" kx="0" ky="0" algn="bl" rotWithShape="0" blurRad="266700" dist="95250" dir="5400000">
              <a:srgbClr val="1A2B3C">
                <a:alpha val="8000"/>
              </a:srgbClr>
            </a:outerShdw>
          </a:effectLst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5" name="Text 22"/>
          <p:cNvSpPr/>
          <p:nvPr/>
        </p:nvSpPr>
        <p:spPr>
          <a:xfrm>
            <a:off x="8071545" y="2265908"/>
            <a:ext cx="443694" cy="8572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0125"/>
              </a:lnSpc>
              <a:buNone/>
            </a:pPr>
            <a:r>
              <a:rPr lang="en-US" sz="10125" b="1" dirty="0">
                <a:solidFill>
                  <a:srgbClr val="000000">
                    <a:alpha val="4000"/>
                  </a:srgbClr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3</a:t>
            </a:r>
            <a:endParaRPr lang="en-US" sz="10125" dirty="0"/>
          </a:p>
        </p:txBody>
      </p:sp>
      <p:sp>
        <p:nvSpPr>
          <p:cNvPr id="26" name="Text 23"/>
          <p:cNvSpPr/>
          <p:nvPr/>
        </p:nvSpPr>
        <p:spPr>
          <a:xfrm>
            <a:off x="6267413" y="1665833"/>
            <a:ext cx="2247826" cy="1197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00" b="1" spc="169" kern="0" dirty="0">
                <a:solidFill>
                  <a:srgbClr val="94A3B8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GET · 03</a:t>
            </a:r>
            <a:endParaRPr lang="en-US" sz="800" dirty="0"/>
          </a:p>
        </p:txBody>
      </p:sp>
      <p:sp>
        <p:nvSpPr>
          <p:cNvPr id="27" name="Text 24"/>
          <p:cNvSpPr/>
          <p:nvPr/>
        </p:nvSpPr>
        <p:spPr>
          <a:xfrm>
            <a:off x="6267413" y="1837283"/>
            <a:ext cx="2247826" cy="48691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 indent="0" marL="0">
              <a:lnSpc>
                <a:spcPts val="3600"/>
              </a:lnSpc>
              <a:buNone/>
            </a:pPr>
            <a:r>
              <a:rPr lang="en-US" sz="3600" b="1" spc="-112" kern="0" dirty="0">
                <a:solidFill>
                  <a:srgbClr val="B5790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被回报</a:t>
            </a:r>
            <a:endParaRPr lang="en-US" sz="3600" dirty="0"/>
          </a:p>
        </p:txBody>
      </p:sp>
      <p:sp>
        <p:nvSpPr>
          <p:cNvPr id="28" name="Text 25"/>
          <p:cNvSpPr/>
          <p:nvPr/>
        </p:nvSpPr>
        <p:spPr>
          <a:xfrm>
            <a:off x="6267413" y="2351633"/>
            <a:ext cx="2247826" cy="1266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00" b="1" spc="113" kern="0" dirty="0">
                <a:solidFill>
                  <a:srgbClr val="94A3B8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BE REWARDED</a:t>
            </a:r>
            <a:endParaRPr lang="en-US" sz="800" dirty="0"/>
          </a:p>
        </p:txBody>
      </p:sp>
      <p:sp>
        <p:nvSpPr>
          <p:cNvPr id="29" name="Text 26"/>
          <p:cNvSpPr/>
          <p:nvPr/>
        </p:nvSpPr>
        <p:spPr>
          <a:xfrm>
            <a:off x="6267413" y="2803252"/>
            <a:ext cx="2247826" cy="31990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60"/>
              </a:lnSpc>
              <a:buNone/>
            </a:pPr>
            <a:r>
              <a:rPr lang="en-US" sz="788" dirty="0">
                <a:solidFill>
                  <a:srgbClr val="5A6B7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日结+月结</a:t>
            </a:r>
            <a:pPr algn="l" indent="0" marL="0">
              <a:lnSpc>
                <a:spcPts val="1260"/>
              </a:lnSpc>
              <a:buNone/>
            </a:pPr>
            <a:r>
              <a:rPr lang="en-US" sz="788" b="1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自动分配</a:t>
            </a:r>
            <a:pPr algn="l" indent="0" marL="0">
              <a:lnSpc>
                <a:spcPts val="1260"/>
              </a:lnSpc>
              <a:buNone/>
            </a:pPr>
            <a:r>
              <a:rPr lang="en-US" sz="788" dirty="0">
                <a:solidFill>
                  <a:srgbClr val="5A6B7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，</a:t>
            </a:r>
            <a:endParaRPr lang="en-US" sz="788" dirty="0"/>
          </a:p>
          <a:p>
            <a:pPr algn="l" indent="0" marL="0">
              <a:lnSpc>
                <a:spcPts val="1260"/>
              </a:lnSpc>
              <a:buNone/>
            </a:pPr>
            <a:r>
              <a:rPr lang="en-US" sz="788" dirty="0">
                <a:solidFill>
                  <a:srgbClr val="5A6B7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你的贡献自动转化为利益。</a:t>
            </a:r>
            <a:endParaRPr lang="en-US" sz="788" dirty="0"/>
          </a:p>
        </p:txBody>
      </p:sp>
      <p:pic>
        <p:nvPicPr>
          <p:cNvPr id="30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625" y="3566071"/>
            <a:ext cx="8286750" cy="800100"/>
          </a:xfrm>
          <a:prstGeom prst="rect">
            <a:avLst/>
          </a:prstGeom>
        </p:spPr>
      </p:pic>
      <p:sp>
        <p:nvSpPr>
          <p:cNvPr id="31" name="Text 27"/>
          <p:cNvSpPr/>
          <p:nvPr/>
        </p:nvSpPr>
        <p:spPr>
          <a:xfrm>
            <a:off x="657225" y="3737521"/>
            <a:ext cx="457200" cy="457200"/>
          </a:xfrm>
          <a:prstGeom prst="roundRect">
            <a:avLst>
              <a:gd name="adj" fmla="val 37500"/>
            </a:avLst>
          </a:prstGeom>
          <a:solidFill>
            <a:srgbClr val="FFFFFF">
              <a:alpha val="22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2" name="Text 28"/>
          <p:cNvSpPr/>
          <p:nvPr/>
        </p:nvSpPr>
        <p:spPr>
          <a:xfrm>
            <a:off x="748665" y="3828961"/>
            <a:ext cx="274320" cy="27432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💎</a:t>
            </a:r>
            <a:endParaRPr lang="en-US" sz="1800" dirty="0"/>
          </a:p>
        </p:txBody>
      </p:sp>
      <p:sp>
        <p:nvSpPr>
          <p:cNvPr id="33" name="Text 29"/>
          <p:cNvSpPr/>
          <p:nvPr/>
        </p:nvSpPr>
        <p:spPr>
          <a:xfrm>
            <a:off x="1571625" y="3791099"/>
            <a:ext cx="828675" cy="171450"/>
          </a:xfrm>
          <a:prstGeom prst="roundRect">
            <a:avLst>
              <a:gd name="adj" fmla="val 33333"/>
            </a:avLst>
          </a:prstGeom>
          <a:solidFill>
            <a:srgbClr val="FFFFFF">
              <a:alpha val="25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4" name="Text 30"/>
          <p:cNvSpPr/>
          <p:nvPr/>
        </p:nvSpPr>
        <p:spPr>
          <a:xfrm>
            <a:off x="2085975" y="4019699"/>
            <a:ext cx="314325" cy="128588"/>
          </a:xfrm>
          <a:prstGeom prst="roundRect">
            <a:avLst>
              <a:gd name="adj" fmla="val 44444"/>
            </a:avLst>
          </a:prstGeom>
          <a:solidFill>
            <a:srgbClr val="FFFFFF">
              <a:alpha val="25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5" name="Text 31"/>
          <p:cNvSpPr/>
          <p:nvPr/>
        </p:nvSpPr>
        <p:spPr>
          <a:xfrm>
            <a:off x="2628119" y="4019699"/>
            <a:ext cx="414338" cy="128588"/>
          </a:xfrm>
          <a:prstGeom prst="roundRect">
            <a:avLst>
              <a:gd name="adj" fmla="val 44444"/>
            </a:avLst>
          </a:prstGeom>
          <a:solidFill>
            <a:srgbClr val="FFFFFF">
              <a:alpha val="25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6" name="Text 32"/>
          <p:cNvSpPr/>
          <p:nvPr/>
        </p:nvSpPr>
        <p:spPr>
          <a:xfrm>
            <a:off x="1285875" y="3798243"/>
            <a:ext cx="7200900" cy="1697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你的 都在积累资产</a:t>
            </a:r>
            <a:endParaRPr lang="en-US" sz="1125" dirty="0"/>
          </a:p>
        </p:txBody>
      </p:sp>
      <p:sp>
        <p:nvSpPr>
          <p:cNvPr id="37" name="Text 33"/>
          <p:cNvSpPr/>
          <p:nvPr/>
        </p:nvSpPr>
        <p:spPr>
          <a:xfrm>
            <a:off x="1548765" y="3780812"/>
            <a:ext cx="874395" cy="192024"/>
          </a:xfrm>
          <a:prstGeom prst="roundRect">
            <a:avLst>
              <a:gd name="adj" fmla="val 29762"/>
            </a:avLst>
          </a:prstGeom>
          <a:solidFill>
            <a:srgbClr val="FFFFFF">
              <a:alpha val="25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8" name="Text 34"/>
          <p:cNvSpPr/>
          <p:nvPr/>
        </p:nvSpPr>
        <p:spPr>
          <a:xfrm>
            <a:off x="1571625" y="3791099"/>
            <a:ext cx="828675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每一步行为</a:t>
            </a:r>
            <a:endParaRPr lang="en-US" sz="1125" dirty="0"/>
          </a:p>
        </p:txBody>
      </p:sp>
      <p:sp>
        <p:nvSpPr>
          <p:cNvPr id="39" name="Text 35"/>
          <p:cNvSpPr/>
          <p:nvPr/>
        </p:nvSpPr>
        <p:spPr>
          <a:xfrm>
            <a:off x="2085975" y="4019699"/>
            <a:ext cx="314325" cy="128588"/>
          </a:xfrm>
          <a:prstGeom prst="roundRect">
            <a:avLst>
              <a:gd name="adj" fmla="val 44444"/>
            </a:avLst>
          </a:prstGeom>
          <a:solidFill>
            <a:srgbClr val="FFFFFF">
              <a:alpha val="25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0" name="Text 36"/>
          <p:cNvSpPr/>
          <p:nvPr/>
        </p:nvSpPr>
        <p:spPr>
          <a:xfrm>
            <a:off x="2628119" y="4019699"/>
            <a:ext cx="414338" cy="128588"/>
          </a:xfrm>
          <a:prstGeom prst="roundRect">
            <a:avLst>
              <a:gd name="adj" fmla="val 44444"/>
            </a:avLst>
          </a:prstGeom>
          <a:solidFill>
            <a:srgbClr val="FFFFFF">
              <a:alpha val="25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1" name="Text 37"/>
          <p:cNvSpPr/>
          <p:nvPr/>
        </p:nvSpPr>
        <p:spPr>
          <a:xfrm>
            <a:off x="1285875" y="4012555"/>
            <a:ext cx="2070259" cy="1620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181"/>
              </a:lnSpc>
              <a:buNone/>
            </a:pPr>
            <a:r>
              <a:rPr lang="en-US" sz="788" dirty="0">
                <a:solidFill>
                  <a:srgbClr val="FFFFFF">
                    <a:alpha val="92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在领咖网，你不是</a:t>
            </a:r>
            <a:pPr algn="l" indent="0" marL="0">
              <a:lnSpc>
                <a:spcPts val="1181"/>
              </a:lnSpc>
              <a:buNone/>
            </a:pPr>
            <a:r>
              <a:rPr lang="en-US" sz="788" b="1" dirty="0">
                <a:solidFill>
                  <a:srgbClr val="FFFFFF">
                    <a:alpha val="92000"/>
                  </a:srgbClr>
                </a:solidFill>
                <a:highlight>
                  <a:srgbClr val="FFFFFF"/>
                </a:highlight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用户</a:t>
            </a:r>
            <a:pPr algn="l" indent="0" marL="0">
              <a:lnSpc>
                <a:spcPts val="1181"/>
              </a:lnSpc>
              <a:buNone/>
            </a:pPr>
            <a:r>
              <a:rPr lang="en-US" sz="788" dirty="0">
                <a:solidFill>
                  <a:srgbClr val="FFFFFF">
                    <a:alpha val="92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，是 </a:t>
            </a:r>
            <a:pPr algn="l" indent="0" marL="0">
              <a:lnSpc>
                <a:spcPts val="1181"/>
              </a:lnSpc>
              <a:buNone/>
            </a:pPr>
            <a:r>
              <a:rPr lang="en-US" sz="788" b="1" dirty="0">
                <a:solidFill>
                  <a:srgbClr val="FFFFFF">
                    <a:alpha val="92000"/>
                  </a:srgbClr>
                </a:solidFill>
                <a:highlight>
                  <a:srgbClr val="FFFFFF"/>
                </a:highlight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协作者</a:t>
            </a:r>
            <a:endParaRPr lang="en-US" sz="788" dirty="0"/>
          </a:p>
        </p:txBody>
      </p:sp>
      <p:sp>
        <p:nvSpPr>
          <p:cNvPr id="42" name="Text 38"/>
          <p:cNvSpPr/>
          <p:nvPr/>
        </p:nvSpPr>
        <p:spPr>
          <a:xfrm>
            <a:off x="428625" y="4843463"/>
            <a:ext cx="7938381" cy="1388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731" spc="56" kern="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领咖网 · </a:t>
            </a:r>
            <a:pPr algn="l" indent="0" marL="0">
              <a:buNone/>
            </a:pPr>
            <a:r>
              <a:rPr lang="en-US" sz="731" spc="56" kern="0" dirty="0">
                <a:solidFill>
                  <a:srgbClr val="94A3B8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Lingka</a:t>
            </a:r>
            <a:pPr algn="l" indent="0" marL="0">
              <a:buNone/>
            </a:pPr>
            <a:r>
              <a:rPr lang="en-US" sz="731" spc="56" kern="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</a:t>
            </a:r>
            <a:pPr algn="l" indent="0" marL="0">
              <a:buNone/>
            </a:pPr>
            <a:r>
              <a:rPr lang="en-US" sz="731" spc="56" kern="0" dirty="0">
                <a:solidFill>
                  <a:srgbClr val="94A3B8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Network</a:t>
            </a:r>
            <a:pPr algn="l" indent="0" marL="0">
              <a:buNone/>
            </a:pPr>
            <a:r>
              <a:rPr lang="en-US" sz="731" spc="56" kern="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· 被看见 · 被量化 · 被回报</a:t>
            </a:r>
            <a:endParaRPr lang="en-US" sz="731" dirty="0"/>
          </a:p>
        </p:txBody>
      </p:sp>
      <p:sp>
        <p:nvSpPr>
          <p:cNvPr id="43" name="Text 39"/>
          <p:cNvSpPr/>
          <p:nvPr/>
        </p:nvSpPr>
        <p:spPr>
          <a:xfrm>
            <a:off x="8381293" y="4843463"/>
            <a:ext cx="477842" cy="1519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00" spc="56" kern="0" dirty="0">
                <a:solidFill>
                  <a:srgbClr val="94A3B8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23 / 24</a:t>
            </a:r>
            <a:endParaRPr lang="en-US" sz="8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926187" y="571500"/>
            <a:ext cx="3217813" cy="14813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0800"/>
              </a:lnSpc>
              <a:buNone/>
            </a:pPr>
            <a:r>
              <a:rPr lang="en-US" sz="13500" b="1" spc="-562" kern="0" dirty="0">
                <a:solidFill>
                  <a:srgbClr val="FFFFFF">
                    <a:alpha val="10000"/>
                  </a:srgbClr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150</a:t>
            </a:r>
            <a:endParaRPr lang="en-US" sz="13500" dirty="0"/>
          </a:p>
        </p:txBody>
      </p:sp>
      <p:sp>
        <p:nvSpPr>
          <p:cNvPr id="4" name="Text 1"/>
          <p:cNvSpPr/>
          <p:nvPr/>
        </p:nvSpPr>
        <p:spPr>
          <a:xfrm>
            <a:off x="428625" y="4600575"/>
            <a:ext cx="2833051" cy="1254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00" spc="225" kern="0" dirty="0">
                <a:solidFill>
                  <a:srgbClr val="FFFFFF">
                    <a:alpha val="55000"/>
                  </a:srgbClr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LIVE LONG · LIVE TOGETHER</a:t>
            </a:r>
            <a:endParaRPr lang="en-US" sz="800" dirty="0"/>
          </a:p>
        </p:txBody>
      </p:sp>
      <p:sp>
        <p:nvSpPr>
          <p:cNvPr id="5" name="Text 2"/>
          <p:cNvSpPr/>
          <p:nvPr/>
        </p:nvSpPr>
        <p:spPr>
          <a:xfrm>
            <a:off x="3703610" y="1088787"/>
            <a:ext cx="1736556" cy="275634"/>
          </a:xfrm>
          <a:prstGeom prst="roundRect">
            <a:avLst>
              <a:gd name="adj" fmla="val 3452214"/>
            </a:avLst>
          </a:prstGeom>
          <a:solidFill>
            <a:srgbClr val="FFFFFF">
              <a:alpha val="10000"/>
            </a:srgbClr>
          </a:solidFill>
          <a:ln w="7144">
            <a:solidFill>
              <a:srgbClr val="FFFFFF"/>
            </a:solidFill>
            <a:prstDash val="solid"/>
          </a:ln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" name="Text 3"/>
          <p:cNvSpPr/>
          <p:nvPr/>
        </p:nvSpPr>
        <p:spPr>
          <a:xfrm>
            <a:off x="3862201" y="1205173"/>
            <a:ext cx="42863" cy="42863"/>
          </a:xfrm>
          <a:prstGeom prst="ellipse">
            <a:avLst/>
          </a:prstGeom>
          <a:solidFill>
            <a:srgbClr val="FFFFFF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7" name="Text 4"/>
          <p:cNvSpPr/>
          <p:nvPr/>
        </p:nvSpPr>
        <p:spPr>
          <a:xfrm>
            <a:off x="3862201" y="1165882"/>
            <a:ext cx="1419374" cy="1214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buNone/>
            </a:pPr>
            <a:r>
              <a:rPr lang="en-US" sz="700" b="1" spc="225" kern="0" dirty="0">
                <a:solidFill>
                  <a:srgbClr val="FFFFFF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JOIN</a:t>
            </a:r>
            <a:pPr algn="ctr" indent="0" marL="0">
              <a:buNone/>
            </a:pPr>
            <a:r>
              <a:rPr lang="en-US" sz="700" b="1" spc="225" kern="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</a:t>
            </a:r>
            <a:pPr algn="ctr" indent="0" marL="0">
              <a:buNone/>
            </a:pPr>
            <a:r>
              <a:rPr lang="en-US" sz="700" b="1" spc="225" kern="0" dirty="0">
                <a:solidFill>
                  <a:srgbClr val="FFFFFF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US</a:t>
            </a:r>
            <a:pPr algn="ctr" indent="0" marL="0">
              <a:buNone/>
            </a:pPr>
            <a:r>
              <a:rPr lang="en-US" sz="700" b="1" spc="225" kern="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· 一起开始</a:t>
            </a:r>
            <a:endParaRPr lang="en-US" sz="700" dirty="0"/>
          </a:p>
        </p:txBody>
      </p:sp>
      <p:sp>
        <p:nvSpPr>
          <p:cNvPr id="8" name="Text 5"/>
          <p:cNvSpPr/>
          <p:nvPr/>
        </p:nvSpPr>
        <p:spPr>
          <a:xfrm>
            <a:off x="5238713" y="1205173"/>
            <a:ext cx="42863" cy="42863"/>
          </a:xfrm>
          <a:prstGeom prst="ellipse">
            <a:avLst/>
          </a:prstGeom>
          <a:solidFill>
            <a:srgbClr val="FFFFFF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9" name="Text 6"/>
          <p:cNvSpPr/>
          <p:nvPr/>
        </p:nvSpPr>
        <p:spPr>
          <a:xfrm>
            <a:off x="4914230" y="2300288"/>
            <a:ext cx="1308534" cy="764381"/>
          </a:xfrm>
          <a:prstGeom prst="roundRect">
            <a:avLst>
              <a:gd name="adj" fmla="val 17445"/>
            </a:avLst>
          </a:prstGeom>
          <a:solidFill>
            <a:srgbClr val="FFFFFF">
              <a:alpha val="22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0" name="Text 7"/>
          <p:cNvSpPr/>
          <p:nvPr/>
        </p:nvSpPr>
        <p:spPr>
          <a:xfrm>
            <a:off x="2059074" y="1608795"/>
            <a:ext cx="5025740" cy="1555346"/>
          </a:xfrm>
          <a:prstGeom prst="rect">
            <a:avLst/>
          </a:prstGeom>
          <a:noFill/>
          <a:ln/>
          <a:effectLst>
            <a:outerShdw sx="100000" sy="100000" kx="0" ky="0" algn="bl" rotWithShape="0" blurRad="228600" dist="38100" dir="5400000">
              <a:srgbClr val="000000">
                <a:alpha val="15000"/>
              </a:srgbClr>
            </a:outerShdw>
          </a:effectLst>
        </p:spPr>
        <p:txBody>
          <a:bodyPr wrap="square" lIns="0" tIns="0" rIns="0" bIns="0" rtlCol="0" anchor="t"/>
          <a:lstStyle/>
          <a:p>
            <a:pPr algn="ctr" indent="0" marL="0">
              <a:lnSpc>
                <a:spcPts val="5670"/>
              </a:lnSpc>
              <a:buNone/>
            </a:pPr>
            <a:r>
              <a:rPr lang="en-US" sz="5400" b="1" spc="-169" kern="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来吧，</a:t>
            </a:r>
            <a:endParaRPr lang="en-US" sz="5400" dirty="0"/>
          </a:p>
          <a:p>
            <a:pPr algn="ctr" indent="0" marL="0">
              <a:lnSpc>
                <a:spcPts val="5670"/>
              </a:lnSpc>
              <a:buNone/>
            </a:pPr>
            <a:r>
              <a:rPr lang="en-US" sz="5400" b="1" spc="-169" kern="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一起活到 </a:t>
            </a:r>
            <a:pPr algn="ctr" indent="0" marL="0">
              <a:lnSpc>
                <a:spcPts val="5670"/>
              </a:lnSpc>
              <a:buNone/>
            </a:pPr>
            <a:r>
              <a:rPr lang="en-US" sz="5400" b="1" spc="-169" kern="0" dirty="0">
                <a:solidFill>
                  <a:srgbClr val="FFFFFF"/>
                </a:solidFill>
                <a:highlight>
                  <a:srgbClr val="FFFFFF"/>
                </a:highlight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150</a:t>
            </a:r>
            <a:pPr algn="ctr" indent="0" marL="0">
              <a:lnSpc>
                <a:spcPts val="5670"/>
              </a:lnSpc>
              <a:buNone/>
            </a:pPr>
            <a:r>
              <a:rPr lang="en-US" sz="5400" b="1" spc="-169" kern="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岁</a:t>
            </a:r>
            <a:endParaRPr lang="en-US" sz="5400" dirty="0"/>
          </a:p>
        </p:txBody>
      </p:sp>
      <p:sp>
        <p:nvSpPr>
          <p:cNvPr id="11" name="Text 8"/>
          <p:cNvSpPr/>
          <p:nvPr/>
        </p:nvSpPr>
        <p:spPr>
          <a:xfrm>
            <a:off x="4286138" y="3220380"/>
            <a:ext cx="571500" cy="21431"/>
          </a:xfrm>
          <a:prstGeom prst="roundRect">
            <a:avLst>
              <a:gd name="adj" fmla="val 88890"/>
            </a:avLst>
          </a:prstGeom>
          <a:solidFill>
            <a:srgbClr val="FFFFFF">
              <a:alpha val="85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2" name="Text 9"/>
          <p:cNvSpPr/>
          <p:nvPr/>
        </p:nvSpPr>
        <p:spPr>
          <a:xfrm>
            <a:off x="1512639" y="3441836"/>
            <a:ext cx="6118610" cy="2546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856"/>
              </a:lnSpc>
              <a:buNone/>
            </a:pPr>
            <a:r>
              <a:rPr lang="en-US" sz="1238" spc="56" kern="0" dirty="0">
                <a:solidFill>
                  <a:srgbClr val="FFFFFF">
                    <a:alpha val="92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把每一步行为都变成 </a:t>
            </a:r>
            <a:pPr algn="ctr" indent="0" marL="0">
              <a:lnSpc>
                <a:spcPts val="1856"/>
              </a:lnSpc>
              <a:buNone/>
            </a:pPr>
            <a:r>
              <a:rPr lang="en-US" sz="1238" b="1" spc="56" kern="0" dirty="0">
                <a:solidFill>
                  <a:srgbClr val="FFFFFF">
                    <a:alpha val="92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资产</a:t>
            </a:r>
            <a:endParaRPr lang="en-US" sz="1238" dirty="0"/>
          </a:p>
        </p:txBody>
      </p:sp>
      <p:sp>
        <p:nvSpPr>
          <p:cNvPr id="13" name="Text 10"/>
          <p:cNvSpPr/>
          <p:nvPr/>
        </p:nvSpPr>
        <p:spPr>
          <a:xfrm>
            <a:off x="1208049" y="3763305"/>
            <a:ext cx="6727790" cy="2083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519"/>
              </a:lnSpc>
              <a:buNone/>
            </a:pPr>
            <a:r>
              <a:rPr lang="en-US" sz="1013" spc="169" kern="0" dirty="0">
                <a:solidFill>
                  <a:srgbClr val="FFFFFF">
                    <a:alpha val="78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在领咖网，你不是</a:t>
            </a:r>
            <a:pPr algn="ctr" indent="0" marL="0">
              <a:lnSpc>
                <a:spcPts val="1519"/>
              </a:lnSpc>
              <a:buNone/>
            </a:pPr>
            <a:r>
              <a:rPr lang="en-US" sz="1013" b="1" spc="169" kern="0" dirty="0">
                <a:solidFill>
                  <a:srgbClr val="FFFFFF">
                    <a:alpha val="92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用户</a:t>
            </a:r>
            <a:pPr algn="ctr" indent="0" marL="0">
              <a:lnSpc>
                <a:spcPts val="1519"/>
              </a:lnSpc>
              <a:buNone/>
            </a:pPr>
            <a:r>
              <a:rPr lang="en-US" sz="1013" spc="169" kern="0" dirty="0">
                <a:solidFill>
                  <a:srgbClr val="FFFFFF">
                    <a:alpha val="78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，是</a:t>
            </a:r>
            <a:pPr algn="ctr" indent="0" marL="0">
              <a:lnSpc>
                <a:spcPts val="1519"/>
              </a:lnSpc>
              <a:buNone/>
            </a:pPr>
            <a:r>
              <a:rPr lang="en-US" sz="1013" b="1" spc="169" kern="0" dirty="0">
                <a:solidFill>
                  <a:srgbClr val="FFFFFF">
                    <a:alpha val="92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协作者</a:t>
            </a:r>
            <a:endParaRPr lang="en-US" sz="1013" dirty="0"/>
          </a:p>
        </p:txBody>
      </p:sp>
      <p:sp>
        <p:nvSpPr>
          <p:cNvPr id="14" name="Text 11"/>
          <p:cNvSpPr/>
          <p:nvPr/>
        </p:nvSpPr>
        <p:spPr>
          <a:xfrm>
            <a:off x="428625" y="257175"/>
            <a:ext cx="1416602" cy="1254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00" spc="169" kern="0" dirty="0">
                <a:solidFill>
                  <a:srgbClr val="FFFFFF">
                    <a:alpha val="78000"/>
                  </a:srgbClr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LINGKA · 2024</a:t>
            </a:r>
            <a:endParaRPr lang="en-US" sz="800" dirty="0"/>
          </a:p>
        </p:txBody>
      </p:sp>
      <p:sp>
        <p:nvSpPr>
          <p:cNvPr id="15" name="Text 12"/>
          <p:cNvSpPr/>
          <p:nvPr/>
        </p:nvSpPr>
        <p:spPr>
          <a:xfrm>
            <a:off x="7830778" y="257175"/>
            <a:ext cx="1313222" cy="1254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00" spc="169" kern="0" dirty="0">
                <a:solidFill>
                  <a:srgbClr val="FFFFFF">
                    <a:alpha val="78000"/>
                  </a:srgbClr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END · 24 / 24</a:t>
            </a:r>
            <a:endParaRPr lang="en-US" sz="800" dirty="0"/>
          </a:p>
        </p:txBody>
      </p:sp>
      <p:sp>
        <p:nvSpPr>
          <p:cNvPr id="16" name="Text 13"/>
          <p:cNvSpPr/>
          <p:nvPr/>
        </p:nvSpPr>
        <p:spPr>
          <a:xfrm>
            <a:off x="3869345" y="4414838"/>
            <a:ext cx="1405310" cy="371475"/>
          </a:xfrm>
          <a:prstGeom prst="roundRect">
            <a:avLst>
              <a:gd name="adj" fmla="val 256153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228600" dist="76200" dir="5400000">
              <a:srgbClr val="000000">
                <a:alpha val="15000"/>
              </a:srgbClr>
            </a:outerShdw>
          </a:effectLst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7" name="Text 14"/>
          <p:cNvSpPr/>
          <p:nvPr/>
        </p:nvSpPr>
        <p:spPr>
          <a:xfrm>
            <a:off x="3869345" y="4414838"/>
            <a:ext cx="5274655" cy="401193"/>
          </a:xfrm>
          <a:prstGeom prst="rect">
            <a:avLst/>
          </a:prstGeom>
          <a:noFill/>
          <a:ln/>
        </p:spPr>
        <p:txBody>
          <a:bodyPr wrap="none" lIns="257175" tIns="85725" rIns="257175" bIns="85725" rtlCol="0" anchor="t"/>
          <a:lstStyle/>
          <a:p>
            <a:pPr algn="l" indent="0" marL="0">
              <a:buNone/>
            </a:pPr>
            <a:r>
              <a:rPr lang="en-US" sz="1350" b="1" spc="56" kern="0" dirty="0">
                <a:solidFill>
                  <a:srgbClr val="1A2B3C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lingka</a:t>
            </a:r>
            <a:pPr algn="l" indent="0" marL="0">
              <a:buNone/>
            </a:pPr>
            <a:r>
              <a:rPr lang="en-US" sz="1350" b="1" spc="56" kern="0" dirty="0">
                <a:solidFill>
                  <a:srgbClr val="00B96B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.</a:t>
            </a:r>
            <a:pPr algn="l" indent="0" marL="0">
              <a:buNone/>
            </a:pPr>
            <a:r>
              <a:rPr lang="en-US" sz="1350" b="1" spc="56" kern="0" dirty="0">
                <a:solidFill>
                  <a:srgbClr val="1A2B3C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vip</a:t>
            </a:r>
            <a:endParaRPr lang="en-US" sz="1350" dirty="0"/>
          </a:p>
        </p:txBody>
      </p:sp>
      <p:sp>
        <p:nvSpPr>
          <p:cNvPr id="18" name="Text 15"/>
          <p:cNvSpPr/>
          <p:nvPr/>
        </p:nvSpPr>
        <p:spPr>
          <a:xfrm>
            <a:off x="428625" y="4843463"/>
            <a:ext cx="1774577" cy="1388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731" spc="113" kern="0" dirty="0">
                <a:solidFill>
                  <a:srgbClr val="FFFFFF">
                    <a:alpha val="65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领咖网 · </a:t>
            </a:r>
            <a:pPr algn="l" indent="0" marL="0">
              <a:buNone/>
            </a:pPr>
            <a:r>
              <a:rPr lang="en-US" sz="731" spc="113" kern="0" dirty="0">
                <a:solidFill>
                  <a:srgbClr val="FFFFFF">
                    <a:alpha val="65000"/>
                  </a:srgbClr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Lingka</a:t>
            </a:r>
            <a:pPr algn="l" indent="0" marL="0">
              <a:buNone/>
            </a:pPr>
            <a:r>
              <a:rPr lang="en-US" sz="731" spc="113" kern="0" dirty="0">
                <a:solidFill>
                  <a:srgbClr val="FFFFFF">
                    <a:alpha val="65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</a:t>
            </a:r>
            <a:pPr algn="l" indent="0" marL="0">
              <a:buNone/>
            </a:pPr>
            <a:r>
              <a:rPr lang="en-US" sz="731" spc="113" kern="0" dirty="0">
                <a:solidFill>
                  <a:srgbClr val="FFFFFF">
                    <a:alpha val="65000"/>
                  </a:srgbClr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Network</a:t>
            </a:r>
            <a:endParaRPr lang="en-US" sz="731" dirty="0"/>
          </a:p>
        </p:txBody>
      </p:sp>
      <p:sp>
        <p:nvSpPr>
          <p:cNvPr id="19" name="Text 16"/>
          <p:cNvSpPr/>
          <p:nvPr/>
        </p:nvSpPr>
        <p:spPr>
          <a:xfrm>
            <a:off x="7913154" y="4864894"/>
            <a:ext cx="1230846" cy="1266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00" spc="113" kern="0" dirty="0">
                <a:solidFill>
                  <a:srgbClr val="FFFFFF">
                    <a:alpha val="65000"/>
                  </a:srgbClr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— THE END —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429500" y="-857250"/>
            <a:ext cx="2286000" cy="2286000"/>
          </a:xfrm>
          <a:prstGeom prst="ellipse">
            <a:avLst/>
          </a:prstGeom>
          <a:solidFill>
            <a:srgbClr val="00B96B">
              <a:alpha val="25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-571500" y="4000500"/>
            <a:ext cx="2000250" cy="2000250"/>
          </a:xfrm>
          <a:prstGeom prst="ellipse">
            <a:avLst/>
          </a:prstGeom>
          <a:solidFill>
            <a:srgbClr val="FFB930">
              <a:alpha val="22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" name="Text 2"/>
          <p:cNvSpPr/>
          <p:nvPr/>
        </p:nvSpPr>
        <p:spPr>
          <a:xfrm>
            <a:off x="428625" y="400050"/>
            <a:ext cx="2106960" cy="242888"/>
          </a:xfrm>
          <a:prstGeom prst="roundRect">
            <a:avLst>
              <a:gd name="adj" fmla="val 3917639"/>
            </a:avLst>
          </a:prstGeom>
          <a:solidFill>
            <a:srgbClr val="E6F9F1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" name="Text 3"/>
          <p:cNvSpPr/>
          <p:nvPr/>
        </p:nvSpPr>
        <p:spPr>
          <a:xfrm>
            <a:off x="428625" y="400050"/>
            <a:ext cx="2106960" cy="24288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788" spc="56" kern="0" dirty="0">
                <a:solidFill>
                  <a:srgbClr val="009456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CHAPTER</a:t>
            </a:r>
            <a:pPr algn="ctr" indent="0" marL="0">
              <a:buNone/>
            </a:pPr>
            <a:r>
              <a:rPr lang="en-US" sz="788" spc="56" kern="0" dirty="0">
                <a:solidFill>
                  <a:srgbClr val="00945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</a:t>
            </a:r>
            <a:pPr algn="ctr" indent="0" marL="0">
              <a:buNone/>
            </a:pPr>
            <a:r>
              <a:rPr lang="en-US" sz="788" spc="56" kern="0" dirty="0">
                <a:solidFill>
                  <a:srgbClr val="009456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01</a:t>
            </a:r>
            <a:pPr algn="ctr" indent="0" marL="0">
              <a:buNone/>
            </a:pPr>
            <a:r>
              <a:rPr lang="en-US" sz="788" spc="56" kern="0" dirty="0">
                <a:solidFill>
                  <a:srgbClr val="00945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· 想活</a:t>
            </a:r>
            <a:pPr algn="ctr" indent="0" marL="0">
              <a:buNone/>
            </a:pPr>
            <a:r>
              <a:rPr lang="en-US" sz="788" spc="56" kern="0" dirty="0">
                <a:solidFill>
                  <a:srgbClr val="009456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150</a:t>
            </a:r>
            <a:pPr algn="ctr" indent="0" marL="0">
              <a:buNone/>
            </a:pPr>
            <a:r>
              <a:rPr lang="en-US" sz="788" spc="56" kern="0" dirty="0">
                <a:solidFill>
                  <a:srgbClr val="00945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岁，需要什么</a:t>
            </a:r>
            <a:endParaRPr lang="en-US" sz="788" dirty="0"/>
          </a:p>
        </p:txBody>
      </p:sp>
      <p:sp>
        <p:nvSpPr>
          <p:cNvPr id="7" name="Text 4"/>
          <p:cNvSpPr/>
          <p:nvPr/>
        </p:nvSpPr>
        <p:spPr>
          <a:xfrm>
            <a:off x="428625" y="757238"/>
            <a:ext cx="4526280" cy="4752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465"/>
              </a:lnSpc>
              <a:buNone/>
            </a:pPr>
            <a:r>
              <a:rPr lang="en-US" sz="3150" b="1" spc="-56" kern="0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三大支柱，</a:t>
            </a:r>
            <a:pPr algn="l" indent="0" marL="0">
              <a:lnSpc>
                <a:spcPts val="3465"/>
              </a:lnSpc>
              <a:buNone/>
            </a:pPr>
            <a:r>
              <a:rPr lang="en-US" sz="3150" b="1" spc="-56" kern="0" dirty="0">
                <a:solidFill>
                  <a:srgbClr val="FF6B3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缺一不可</a:t>
            </a:r>
            <a:endParaRPr lang="en-US" sz="3150" dirty="0"/>
          </a:p>
        </p:txBody>
      </p:sp>
      <p:sp>
        <p:nvSpPr>
          <p:cNvPr id="8" name="Text 5"/>
          <p:cNvSpPr/>
          <p:nvPr/>
        </p:nvSpPr>
        <p:spPr>
          <a:xfrm>
            <a:off x="6700503" y="580095"/>
            <a:ext cx="2014872" cy="6665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lnSpc>
                <a:spcPts val="1620"/>
              </a:lnSpc>
              <a:buNone/>
            </a:pPr>
            <a:r>
              <a:rPr lang="en-US" sz="1013" dirty="0">
                <a:solidFill>
                  <a:srgbClr val="5A6B7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活到</a:t>
            </a:r>
            <a:pPr algn="r" indent="0" marL="0">
              <a:lnSpc>
                <a:spcPts val="1620"/>
              </a:lnSpc>
              <a:buNone/>
            </a:pPr>
            <a:r>
              <a:rPr lang="en-US" sz="1013" dirty="0">
                <a:solidFill>
                  <a:srgbClr val="5A6B7C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150</a:t>
            </a:r>
            <a:pPr algn="r" indent="0" marL="0">
              <a:lnSpc>
                <a:spcPts val="1620"/>
              </a:lnSpc>
              <a:buNone/>
            </a:pPr>
            <a:r>
              <a:rPr lang="en-US" sz="1013" dirty="0">
                <a:solidFill>
                  <a:srgbClr val="5A6B7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岁不是只靠药片和保健品，</a:t>
            </a:r>
            <a:endParaRPr lang="en-US" sz="1013" dirty="0"/>
          </a:p>
          <a:p>
            <a:pPr algn="r" indent="0" marL="0">
              <a:lnSpc>
                <a:spcPts val="1620"/>
              </a:lnSpc>
              <a:buNone/>
            </a:pPr>
            <a:r>
              <a:rPr lang="en-US" sz="1013" dirty="0">
                <a:solidFill>
                  <a:srgbClr val="5A6B7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需要</a:t>
            </a:r>
            <a:pPr algn="r" indent="0" marL="0">
              <a:lnSpc>
                <a:spcPts val="1620"/>
              </a:lnSpc>
              <a:buNone/>
            </a:pPr>
            <a:r>
              <a:rPr lang="en-US" sz="1013" b="1" dirty="0">
                <a:solidFill>
                  <a:srgbClr val="00B96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身体、心智、使命</a:t>
            </a:r>
            <a:pPr algn="r" indent="0" marL="0">
              <a:lnSpc>
                <a:spcPts val="1620"/>
              </a:lnSpc>
              <a:buNone/>
            </a:pPr>
            <a:r>
              <a:rPr lang="en-US" sz="1013" dirty="0">
                <a:solidFill>
                  <a:srgbClr val="5A6B7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三件事</a:t>
            </a:r>
            <a:endParaRPr lang="en-US" sz="1013" dirty="0"/>
          </a:p>
          <a:p>
            <a:pPr algn="r" indent="0" marL="0">
              <a:lnSpc>
                <a:spcPts val="1620"/>
              </a:lnSpc>
              <a:buNone/>
            </a:pPr>
            <a:r>
              <a:rPr lang="en-US" sz="1013" dirty="0">
                <a:solidFill>
                  <a:srgbClr val="5A6B7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同时在场。</a:t>
            </a:r>
            <a:endParaRPr lang="en-US" sz="1013" dirty="0"/>
          </a:p>
        </p:txBody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625" y="1511573"/>
            <a:ext cx="2628900" cy="3063106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2312008" y="3260229"/>
            <a:ext cx="545492" cy="10572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375"/>
              </a:lnSpc>
              <a:buNone/>
            </a:pPr>
            <a:r>
              <a:rPr lang="en-US" sz="12375" b="1" spc="-450" kern="0" dirty="0">
                <a:solidFill>
                  <a:srgbClr val="FFFFFF">
                    <a:alpha val="15000"/>
                  </a:srgbClr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1</a:t>
            </a:r>
            <a:endParaRPr lang="en-US" sz="12375" dirty="0"/>
          </a:p>
        </p:txBody>
      </p:sp>
      <p:sp>
        <p:nvSpPr>
          <p:cNvPr id="11" name="Text 7"/>
          <p:cNvSpPr/>
          <p:nvPr/>
        </p:nvSpPr>
        <p:spPr>
          <a:xfrm>
            <a:off x="628650" y="1768748"/>
            <a:ext cx="542925" cy="542925"/>
          </a:xfrm>
          <a:prstGeom prst="roundRect">
            <a:avLst>
              <a:gd name="adj" fmla="val 38596"/>
            </a:avLst>
          </a:prstGeom>
          <a:solidFill>
            <a:srgbClr val="FFFFFF">
              <a:alpha val="22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2" name="Text 8"/>
          <p:cNvSpPr/>
          <p:nvPr/>
        </p:nvSpPr>
        <p:spPr>
          <a:xfrm>
            <a:off x="711518" y="1851615"/>
            <a:ext cx="377190" cy="37719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2475" dirty="0">
                <a:solidFill>
                  <a:srgbClr val="FFFFFF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🧘</a:t>
            </a:r>
            <a:endParaRPr lang="en-US" sz="2475" dirty="0"/>
          </a:p>
        </p:txBody>
      </p:sp>
      <p:sp>
        <p:nvSpPr>
          <p:cNvPr id="13" name="Text 9"/>
          <p:cNvSpPr/>
          <p:nvPr/>
        </p:nvSpPr>
        <p:spPr>
          <a:xfrm>
            <a:off x="628650" y="2511698"/>
            <a:ext cx="2228850" cy="43691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2475" b="1" spc="225" kern="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身</a:t>
            </a:r>
            <a:endParaRPr lang="en-US" sz="2475" dirty="0"/>
          </a:p>
        </p:txBody>
      </p:sp>
      <p:sp>
        <p:nvSpPr>
          <p:cNvPr id="14" name="Text 10"/>
          <p:cNvSpPr/>
          <p:nvPr/>
        </p:nvSpPr>
        <p:spPr>
          <a:xfrm>
            <a:off x="628650" y="2976042"/>
            <a:ext cx="2228850" cy="1388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731" spc="225" kern="0" dirty="0">
                <a:solidFill>
                  <a:srgbClr val="FFFFFF">
                    <a:alpha val="75000"/>
                  </a:srgbClr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BODY</a:t>
            </a:r>
            <a:pPr algn="l" indent="0" marL="0">
              <a:buNone/>
            </a:pPr>
            <a:r>
              <a:rPr lang="en-US" sz="731" spc="225" kern="0" dirty="0">
                <a:solidFill>
                  <a:srgbClr val="FFFFFF">
                    <a:alpha val="75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· 载具</a:t>
            </a:r>
            <a:endParaRPr lang="en-US" sz="731" dirty="0"/>
          </a:p>
        </p:txBody>
      </p:sp>
      <p:sp>
        <p:nvSpPr>
          <p:cNvPr id="15" name="Text 11"/>
          <p:cNvSpPr/>
          <p:nvPr/>
        </p:nvSpPr>
        <p:spPr>
          <a:xfrm>
            <a:off x="628650" y="3304654"/>
            <a:ext cx="2228850" cy="1943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418"/>
              </a:lnSpc>
              <a:buNone/>
            </a:pPr>
            <a:r>
              <a:rPr lang="en-US" sz="1013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身体是承载一切的载具</a:t>
            </a:r>
            <a:endParaRPr lang="en-US" sz="1013" dirty="0"/>
          </a:p>
        </p:txBody>
      </p:sp>
      <p:sp>
        <p:nvSpPr>
          <p:cNvPr id="16" name="Text 12"/>
          <p:cNvSpPr/>
          <p:nvPr/>
        </p:nvSpPr>
        <p:spPr>
          <a:xfrm>
            <a:off x="628650" y="3613175"/>
            <a:ext cx="2228850" cy="3671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339"/>
              </a:lnSpc>
              <a:buNone/>
            </a:pPr>
            <a:r>
              <a:rPr lang="en-US" sz="788" dirty="0">
                <a:solidFill>
                  <a:srgbClr val="FFFFFF">
                    <a:alpha val="92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吃得对、动得够、睡得好。日常行为被记录、被分析，反过来指导你的健康决策。</a:t>
            </a:r>
            <a:endParaRPr lang="en-US" sz="788" dirty="0"/>
          </a:p>
        </p:txBody>
      </p:sp>
      <p:sp>
        <p:nvSpPr>
          <p:cNvPr id="17" name="Text 13"/>
          <p:cNvSpPr/>
          <p:nvPr/>
        </p:nvSpPr>
        <p:spPr>
          <a:xfrm>
            <a:off x="614648" y="4113050"/>
            <a:ext cx="378047" cy="216027"/>
          </a:xfrm>
          <a:prstGeom prst="roundRect">
            <a:avLst>
              <a:gd name="adj" fmla="val 4404762"/>
            </a:avLst>
          </a:prstGeom>
          <a:solidFill>
            <a:srgbClr val="FFFFFF">
              <a:alpha val="22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8" name="Text 14"/>
          <p:cNvSpPr/>
          <p:nvPr/>
        </p:nvSpPr>
        <p:spPr>
          <a:xfrm>
            <a:off x="628650" y="4124623"/>
            <a:ext cx="350044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700" spc="28" kern="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饮食</a:t>
            </a:r>
            <a:endParaRPr lang="en-US" sz="700" dirty="0"/>
          </a:p>
        </p:txBody>
      </p:sp>
      <p:sp>
        <p:nvSpPr>
          <p:cNvPr id="19" name="Text 15"/>
          <p:cNvSpPr/>
          <p:nvPr/>
        </p:nvSpPr>
        <p:spPr>
          <a:xfrm>
            <a:off x="1007555" y="4113050"/>
            <a:ext cx="378047" cy="216027"/>
          </a:xfrm>
          <a:prstGeom prst="roundRect">
            <a:avLst>
              <a:gd name="adj" fmla="val 4404762"/>
            </a:avLst>
          </a:prstGeom>
          <a:solidFill>
            <a:srgbClr val="FFFFFF">
              <a:alpha val="22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0" name="Text 16"/>
          <p:cNvSpPr/>
          <p:nvPr/>
        </p:nvSpPr>
        <p:spPr>
          <a:xfrm>
            <a:off x="1021556" y="4124623"/>
            <a:ext cx="350044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700" spc="28" kern="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运动</a:t>
            </a:r>
            <a:endParaRPr lang="en-US" sz="700" dirty="0"/>
          </a:p>
        </p:txBody>
      </p:sp>
      <p:sp>
        <p:nvSpPr>
          <p:cNvPr id="21" name="Text 17"/>
          <p:cNvSpPr/>
          <p:nvPr/>
        </p:nvSpPr>
        <p:spPr>
          <a:xfrm>
            <a:off x="1400461" y="4113050"/>
            <a:ext cx="378047" cy="216027"/>
          </a:xfrm>
          <a:prstGeom prst="roundRect">
            <a:avLst>
              <a:gd name="adj" fmla="val 4404762"/>
            </a:avLst>
          </a:prstGeom>
          <a:solidFill>
            <a:srgbClr val="FFFFFF">
              <a:alpha val="22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2" name="Text 18"/>
          <p:cNvSpPr/>
          <p:nvPr/>
        </p:nvSpPr>
        <p:spPr>
          <a:xfrm>
            <a:off x="1414463" y="4124623"/>
            <a:ext cx="350044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700" spc="28" kern="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睡眠</a:t>
            </a:r>
            <a:endParaRPr lang="en-US" sz="700" dirty="0"/>
          </a:p>
        </p:txBody>
      </p:sp>
      <p:pic>
        <p:nvPicPr>
          <p:cNvPr id="23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7550" y="1511573"/>
            <a:ext cx="2628900" cy="3063106"/>
          </a:xfrm>
          <a:prstGeom prst="rect">
            <a:avLst/>
          </a:prstGeom>
        </p:spPr>
      </p:pic>
      <p:sp>
        <p:nvSpPr>
          <p:cNvPr id="24" name="Text 19"/>
          <p:cNvSpPr/>
          <p:nvPr/>
        </p:nvSpPr>
        <p:spPr>
          <a:xfrm>
            <a:off x="5140933" y="3260229"/>
            <a:ext cx="545492" cy="10572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375"/>
              </a:lnSpc>
              <a:buNone/>
            </a:pPr>
            <a:r>
              <a:rPr lang="en-US" sz="12375" b="1" spc="-450" kern="0" dirty="0">
                <a:solidFill>
                  <a:srgbClr val="FFFFFF">
                    <a:alpha val="15000"/>
                  </a:srgbClr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2</a:t>
            </a:r>
            <a:endParaRPr lang="en-US" sz="12375" dirty="0"/>
          </a:p>
        </p:txBody>
      </p:sp>
      <p:sp>
        <p:nvSpPr>
          <p:cNvPr id="25" name="Text 20"/>
          <p:cNvSpPr/>
          <p:nvPr/>
        </p:nvSpPr>
        <p:spPr>
          <a:xfrm>
            <a:off x="3457575" y="1768748"/>
            <a:ext cx="542925" cy="542925"/>
          </a:xfrm>
          <a:prstGeom prst="roundRect">
            <a:avLst>
              <a:gd name="adj" fmla="val 38596"/>
            </a:avLst>
          </a:prstGeom>
          <a:solidFill>
            <a:srgbClr val="FFFFFF">
              <a:alpha val="22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6" name="Text 21"/>
          <p:cNvSpPr/>
          <p:nvPr/>
        </p:nvSpPr>
        <p:spPr>
          <a:xfrm>
            <a:off x="3540443" y="1851615"/>
            <a:ext cx="377190" cy="37719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2475" dirty="0">
                <a:solidFill>
                  <a:srgbClr val="FFFFFF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🤝</a:t>
            </a:r>
            <a:endParaRPr lang="en-US" sz="2475" dirty="0"/>
          </a:p>
        </p:txBody>
      </p:sp>
      <p:sp>
        <p:nvSpPr>
          <p:cNvPr id="27" name="Text 22"/>
          <p:cNvSpPr/>
          <p:nvPr/>
        </p:nvSpPr>
        <p:spPr>
          <a:xfrm>
            <a:off x="3457575" y="2511698"/>
            <a:ext cx="2228850" cy="43691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2475" b="1" spc="225" kern="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心</a:t>
            </a:r>
            <a:endParaRPr lang="en-US" sz="2475" dirty="0"/>
          </a:p>
        </p:txBody>
      </p:sp>
      <p:sp>
        <p:nvSpPr>
          <p:cNvPr id="28" name="Text 23"/>
          <p:cNvSpPr/>
          <p:nvPr/>
        </p:nvSpPr>
        <p:spPr>
          <a:xfrm>
            <a:off x="3457575" y="2976042"/>
            <a:ext cx="2228850" cy="1388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731" spc="225" kern="0" dirty="0">
                <a:solidFill>
                  <a:srgbClr val="FFFFFF">
                    <a:alpha val="75000"/>
                  </a:srgbClr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MIND</a:t>
            </a:r>
            <a:pPr algn="l" indent="0" marL="0">
              <a:buNone/>
            </a:pPr>
            <a:r>
              <a:rPr lang="en-US" sz="731" spc="225" kern="0" dirty="0">
                <a:solidFill>
                  <a:srgbClr val="FFFFFF">
                    <a:alpha val="75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· 同伴</a:t>
            </a:r>
            <a:endParaRPr lang="en-US" sz="731" dirty="0"/>
          </a:p>
        </p:txBody>
      </p:sp>
      <p:sp>
        <p:nvSpPr>
          <p:cNvPr id="29" name="Text 24"/>
          <p:cNvSpPr/>
          <p:nvPr/>
        </p:nvSpPr>
        <p:spPr>
          <a:xfrm>
            <a:off x="3457575" y="3304654"/>
            <a:ext cx="2228850" cy="1943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418"/>
              </a:lnSpc>
              <a:buNone/>
            </a:pPr>
            <a:r>
              <a:rPr lang="en-US" sz="1013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心智成长，需要同伴同行</a:t>
            </a:r>
            <a:endParaRPr lang="en-US" sz="1013" dirty="0"/>
          </a:p>
        </p:txBody>
      </p:sp>
      <p:sp>
        <p:nvSpPr>
          <p:cNvPr id="30" name="Text 25"/>
          <p:cNvSpPr/>
          <p:nvPr/>
        </p:nvSpPr>
        <p:spPr>
          <a:xfrm>
            <a:off x="3457575" y="3613175"/>
            <a:ext cx="2228850" cy="3671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339"/>
              </a:lnSpc>
              <a:buNone/>
            </a:pPr>
            <a:r>
              <a:rPr lang="en-US" sz="788" dirty="0">
                <a:solidFill>
                  <a:srgbClr val="FFFFFF">
                    <a:alpha val="92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心智不是孤军修炼的事。一群一起想活到</a:t>
            </a:r>
            <a:pPr algn="l" indent="0" marL="0">
              <a:lnSpc>
                <a:spcPts val="1339"/>
              </a:lnSpc>
              <a:buNone/>
            </a:pPr>
            <a:r>
              <a:rPr lang="en-US" sz="788" dirty="0">
                <a:solidFill>
                  <a:srgbClr val="FFFFFF">
                    <a:alpha val="92000"/>
                  </a:srgbClr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150</a:t>
            </a:r>
            <a:pPr algn="l" indent="0" marL="0">
              <a:lnSpc>
                <a:spcPts val="1339"/>
              </a:lnSpc>
              <a:buNone/>
            </a:pPr>
            <a:r>
              <a:rPr lang="en-US" sz="788" dirty="0">
                <a:solidFill>
                  <a:srgbClr val="FFFFFF">
                    <a:alpha val="92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岁的人，比一个人坚持要远得多。</a:t>
            </a:r>
            <a:endParaRPr lang="en-US" sz="788" dirty="0"/>
          </a:p>
        </p:txBody>
      </p:sp>
      <p:sp>
        <p:nvSpPr>
          <p:cNvPr id="31" name="Text 26"/>
          <p:cNvSpPr/>
          <p:nvPr/>
        </p:nvSpPr>
        <p:spPr>
          <a:xfrm>
            <a:off x="3443573" y="4113050"/>
            <a:ext cx="378047" cy="216027"/>
          </a:xfrm>
          <a:prstGeom prst="roundRect">
            <a:avLst>
              <a:gd name="adj" fmla="val 4404762"/>
            </a:avLst>
          </a:prstGeom>
          <a:solidFill>
            <a:srgbClr val="FFFFFF">
              <a:alpha val="22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2" name="Text 27"/>
          <p:cNvSpPr/>
          <p:nvPr/>
        </p:nvSpPr>
        <p:spPr>
          <a:xfrm>
            <a:off x="3457575" y="4124623"/>
            <a:ext cx="350044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700" spc="28" kern="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心智</a:t>
            </a:r>
            <a:endParaRPr lang="en-US" sz="700" dirty="0"/>
          </a:p>
        </p:txBody>
      </p:sp>
      <p:sp>
        <p:nvSpPr>
          <p:cNvPr id="33" name="Text 28"/>
          <p:cNvSpPr/>
          <p:nvPr/>
        </p:nvSpPr>
        <p:spPr>
          <a:xfrm>
            <a:off x="3836479" y="4113050"/>
            <a:ext cx="378047" cy="216027"/>
          </a:xfrm>
          <a:prstGeom prst="roundRect">
            <a:avLst>
              <a:gd name="adj" fmla="val 4404762"/>
            </a:avLst>
          </a:prstGeom>
          <a:solidFill>
            <a:srgbClr val="FFFFFF">
              <a:alpha val="22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4" name="Text 29"/>
          <p:cNvSpPr/>
          <p:nvPr/>
        </p:nvSpPr>
        <p:spPr>
          <a:xfrm>
            <a:off x="3850481" y="4124623"/>
            <a:ext cx="350044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700" spc="28" kern="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同伴</a:t>
            </a:r>
            <a:endParaRPr lang="en-US" sz="700" dirty="0"/>
          </a:p>
        </p:txBody>
      </p:sp>
      <p:sp>
        <p:nvSpPr>
          <p:cNvPr id="35" name="Text 30"/>
          <p:cNvSpPr/>
          <p:nvPr/>
        </p:nvSpPr>
        <p:spPr>
          <a:xfrm>
            <a:off x="4229386" y="4113050"/>
            <a:ext cx="378047" cy="216027"/>
          </a:xfrm>
          <a:prstGeom prst="roundRect">
            <a:avLst>
              <a:gd name="adj" fmla="val 4404762"/>
            </a:avLst>
          </a:prstGeom>
          <a:solidFill>
            <a:srgbClr val="FFFFFF">
              <a:alpha val="22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6" name="Text 31"/>
          <p:cNvSpPr/>
          <p:nvPr/>
        </p:nvSpPr>
        <p:spPr>
          <a:xfrm>
            <a:off x="4243388" y="4124623"/>
            <a:ext cx="350044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700" spc="28" kern="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共识</a:t>
            </a:r>
            <a:endParaRPr lang="en-US" sz="700" dirty="0"/>
          </a:p>
        </p:txBody>
      </p:sp>
      <p:pic>
        <p:nvPicPr>
          <p:cNvPr id="37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86475" y="1511573"/>
            <a:ext cx="2628900" cy="3063106"/>
          </a:xfrm>
          <a:prstGeom prst="rect">
            <a:avLst/>
          </a:prstGeom>
        </p:spPr>
      </p:pic>
      <p:sp>
        <p:nvSpPr>
          <p:cNvPr id="38" name="Text 32"/>
          <p:cNvSpPr/>
          <p:nvPr/>
        </p:nvSpPr>
        <p:spPr>
          <a:xfrm>
            <a:off x="7969858" y="3260229"/>
            <a:ext cx="545492" cy="10572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375"/>
              </a:lnSpc>
              <a:buNone/>
            </a:pPr>
            <a:r>
              <a:rPr lang="en-US" sz="12375" b="1" spc="-450" kern="0" dirty="0">
                <a:solidFill>
                  <a:srgbClr val="5A3D00">
                    <a:alpha val="10000"/>
                  </a:srgbClr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3</a:t>
            </a:r>
            <a:endParaRPr lang="en-US" sz="12375" dirty="0"/>
          </a:p>
        </p:txBody>
      </p:sp>
      <p:sp>
        <p:nvSpPr>
          <p:cNvPr id="39" name="Text 33"/>
          <p:cNvSpPr/>
          <p:nvPr/>
        </p:nvSpPr>
        <p:spPr>
          <a:xfrm>
            <a:off x="6286500" y="1768748"/>
            <a:ext cx="542925" cy="542925"/>
          </a:xfrm>
          <a:prstGeom prst="roundRect">
            <a:avLst>
              <a:gd name="adj" fmla="val 38596"/>
            </a:avLst>
          </a:prstGeom>
          <a:solidFill>
            <a:srgbClr val="FFFFFF">
              <a:alpha val="45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0" name="Text 34"/>
          <p:cNvSpPr/>
          <p:nvPr/>
        </p:nvSpPr>
        <p:spPr>
          <a:xfrm>
            <a:off x="6369367" y="1851615"/>
            <a:ext cx="377190" cy="37719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2475" dirty="0">
                <a:solidFill>
                  <a:srgbClr val="5A3D00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🎯</a:t>
            </a:r>
            <a:endParaRPr lang="en-US" sz="2475" dirty="0"/>
          </a:p>
        </p:txBody>
      </p:sp>
      <p:sp>
        <p:nvSpPr>
          <p:cNvPr id="41" name="Text 35"/>
          <p:cNvSpPr/>
          <p:nvPr/>
        </p:nvSpPr>
        <p:spPr>
          <a:xfrm>
            <a:off x="6286500" y="2511698"/>
            <a:ext cx="2228850" cy="43691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2475" b="1" spc="225" kern="0" dirty="0">
                <a:solidFill>
                  <a:srgbClr val="5A3D0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灵</a:t>
            </a:r>
            <a:endParaRPr lang="en-US" sz="2475" dirty="0"/>
          </a:p>
        </p:txBody>
      </p:sp>
      <p:sp>
        <p:nvSpPr>
          <p:cNvPr id="42" name="Text 36"/>
          <p:cNvSpPr/>
          <p:nvPr/>
        </p:nvSpPr>
        <p:spPr>
          <a:xfrm>
            <a:off x="6286500" y="2976042"/>
            <a:ext cx="2228850" cy="1388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731" spc="225" kern="0" dirty="0">
                <a:solidFill>
                  <a:srgbClr val="5A3D00">
                    <a:alpha val="75000"/>
                  </a:srgbClr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MISSION</a:t>
            </a:r>
            <a:pPr algn="l" indent="0" marL="0">
              <a:buNone/>
            </a:pPr>
            <a:r>
              <a:rPr lang="en-US" sz="731" spc="225" kern="0" dirty="0">
                <a:solidFill>
                  <a:srgbClr val="5A3D00">
                    <a:alpha val="75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· 团队</a:t>
            </a:r>
            <a:endParaRPr lang="en-US" sz="731" dirty="0"/>
          </a:p>
        </p:txBody>
      </p:sp>
      <p:sp>
        <p:nvSpPr>
          <p:cNvPr id="43" name="Text 37"/>
          <p:cNvSpPr/>
          <p:nvPr/>
        </p:nvSpPr>
        <p:spPr>
          <a:xfrm>
            <a:off x="6286500" y="3304654"/>
            <a:ext cx="2228850" cy="1943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418"/>
              </a:lnSpc>
              <a:buNone/>
            </a:pPr>
            <a:r>
              <a:rPr lang="en-US" sz="1013" b="1" dirty="0">
                <a:solidFill>
                  <a:srgbClr val="5A3D0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使命+团队，才能走得久</a:t>
            </a:r>
            <a:endParaRPr lang="en-US" sz="1013" dirty="0"/>
          </a:p>
        </p:txBody>
      </p:sp>
      <p:sp>
        <p:nvSpPr>
          <p:cNvPr id="44" name="Text 38"/>
          <p:cNvSpPr/>
          <p:nvPr/>
        </p:nvSpPr>
        <p:spPr>
          <a:xfrm>
            <a:off x="6286500" y="3613175"/>
            <a:ext cx="2228850" cy="3671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339"/>
              </a:lnSpc>
              <a:buNone/>
            </a:pPr>
            <a:r>
              <a:rPr lang="en-US" sz="788" dirty="0">
                <a:solidFill>
                  <a:srgbClr val="5A3D00">
                    <a:alpha val="92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活到</a:t>
            </a:r>
            <a:pPr algn="l" indent="0" marL="0">
              <a:lnSpc>
                <a:spcPts val="1339"/>
              </a:lnSpc>
              <a:buNone/>
            </a:pPr>
            <a:r>
              <a:rPr lang="en-US" sz="788" dirty="0">
                <a:solidFill>
                  <a:srgbClr val="5A3D00">
                    <a:alpha val="92000"/>
                  </a:srgbClr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150</a:t>
            </a:r>
            <a:pPr algn="l" indent="0" marL="0">
              <a:lnSpc>
                <a:spcPts val="1339"/>
              </a:lnSpc>
              <a:buNone/>
            </a:pPr>
            <a:r>
              <a:rPr lang="en-US" sz="788" dirty="0">
                <a:solidFill>
                  <a:srgbClr val="5A3D00">
                    <a:alpha val="92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岁要有理由——一个大于自己的使命，和一个能把事做完的团队。</a:t>
            </a:r>
            <a:endParaRPr lang="en-US" sz="788" dirty="0"/>
          </a:p>
        </p:txBody>
      </p:sp>
      <p:sp>
        <p:nvSpPr>
          <p:cNvPr id="45" name="Text 39"/>
          <p:cNvSpPr/>
          <p:nvPr/>
        </p:nvSpPr>
        <p:spPr>
          <a:xfrm>
            <a:off x="6272498" y="4113050"/>
            <a:ext cx="378047" cy="216027"/>
          </a:xfrm>
          <a:prstGeom prst="roundRect">
            <a:avLst>
              <a:gd name="adj" fmla="val 4404762"/>
            </a:avLst>
          </a:prstGeom>
          <a:solidFill>
            <a:srgbClr val="FFFFFF">
              <a:alpha val="50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6" name="Text 40"/>
          <p:cNvSpPr/>
          <p:nvPr/>
        </p:nvSpPr>
        <p:spPr>
          <a:xfrm>
            <a:off x="6286500" y="4124623"/>
            <a:ext cx="350044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700" spc="28" kern="0" dirty="0">
                <a:solidFill>
                  <a:srgbClr val="5A3D0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使命</a:t>
            </a:r>
            <a:endParaRPr lang="en-US" sz="700" dirty="0"/>
          </a:p>
        </p:txBody>
      </p:sp>
      <p:sp>
        <p:nvSpPr>
          <p:cNvPr id="47" name="Text 41"/>
          <p:cNvSpPr/>
          <p:nvPr/>
        </p:nvSpPr>
        <p:spPr>
          <a:xfrm>
            <a:off x="6665405" y="4113050"/>
            <a:ext cx="378047" cy="216027"/>
          </a:xfrm>
          <a:prstGeom prst="roundRect">
            <a:avLst>
              <a:gd name="adj" fmla="val 4404762"/>
            </a:avLst>
          </a:prstGeom>
          <a:solidFill>
            <a:srgbClr val="FFFFFF">
              <a:alpha val="50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8" name="Text 42"/>
          <p:cNvSpPr/>
          <p:nvPr/>
        </p:nvSpPr>
        <p:spPr>
          <a:xfrm>
            <a:off x="6679406" y="4124623"/>
            <a:ext cx="350044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700" spc="28" kern="0" dirty="0">
                <a:solidFill>
                  <a:srgbClr val="5A3D0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团队</a:t>
            </a:r>
            <a:endParaRPr lang="en-US" sz="700" dirty="0"/>
          </a:p>
        </p:txBody>
      </p:sp>
      <p:sp>
        <p:nvSpPr>
          <p:cNvPr id="49" name="Text 43"/>
          <p:cNvSpPr/>
          <p:nvPr/>
        </p:nvSpPr>
        <p:spPr>
          <a:xfrm>
            <a:off x="7058311" y="4113050"/>
            <a:ext cx="378047" cy="216027"/>
          </a:xfrm>
          <a:prstGeom prst="roundRect">
            <a:avLst>
              <a:gd name="adj" fmla="val 4404762"/>
            </a:avLst>
          </a:prstGeom>
          <a:solidFill>
            <a:srgbClr val="FFFFFF">
              <a:alpha val="50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0" name="Text 44"/>
          <p:cNvSpPr/>
          <p:nvPr/>
        </p:nvSpPr>
        <p:spPr>
          <a:xfrm>
            <a:off x="7072313" y="4124623"/>
            <a:ext cx="350044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700" spc="28" kern="0" dirty="0">
                <a:solidFill>
                  <a:srgbClr val="5A3D0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协作</a:t>
            </a:r>
            <a:endParaRPr lang="en-US" sz="700" dirty="0"/>
          </a:p>
        </p:txBody>
      </p:sp>
      <p:sp>
        <p:nvSpPr>
          <p:cNvPr id="51" name="Text 45"/>
          <p:cNvSpPr/>
          <p:nvPr/>
        </p:nvSpPr>
        <p:spPr>
          <a:xfrm>
            <a:off x="428625" y="4843463"/>
            <a:ext cx="7938381" cy="1388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731" spc="56" kern="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领咖网 · </a:t>
            </a:r>
            <a:pPr algn="l" indent="0" marL="0">
              <a:buNone/>
            </a:pPr>
            <a:r>
              <a:rPr lang="en-US" sz="731" spc="56" kern="0" dirty="0">
                <a:solidFill>
                  <a:srgbClr val="94A3B8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Lingka</a:t>
            </a:r>
            <a:pPr algn="l" indent="0" marL="0">
              <a:buNone/>
            </a:pPr>
            <a:r>
              <a:rPr lang="en-US" sz="731" spc="56" kern="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</a:t>
            </a:r>
            <a:pPr algn="l" indent="0" marL="0">
              <a:buNone/>
            </a:pPr>
            <a:r>
              <a:rPr lang="en-US" sz="731" spc="56" kern="0" dirty="0">
                <a:solidFill>
                  <a:srgbClr val="94A3B8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Network</a:t>
            </a:r>
            <a:endParaRPr lang="en-US" sz="731" dirty="0"/>
          </a:p>
        </p:txBody>
      </p:sp>
      <p:sp>
        <p:nvSpPr>
          <p:cNvPr id="52" name="Text 46"/>
          <p:cNvSpPr/>
          <p:nvPr/>
        </p:nvSpPr>
        <p:spPr>
          <a:xfrm>
            <a:off x="8381293" y="4843463"/>
            <a:ext cx="477842" cy="1519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00" spc="56" kern="0" dirty="0">
                <a:solidFill>
                  <a:srgbClr val="94A3B8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03 / 24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450056" y="1422946"/>
            <a:ext cx="0" cy="1092994"/>
          </a:xfrm>
          <a:prstGeom prst="line">
            <a:avLst/>
          </a:prstGeom>
          <a:noFill/>
          <a:ln w="42863">
            <a:solidFill>
              <a:srgbClr val="00B96B"/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405765" y="387248"/>
            <a:ext cx="1750062" cy="268491"/>
          </a:xfrm>
          <a:prstGeom prst="roundRect">
            <a:avLst>
              <a:gd name="adj" fmla="val 3544057"/>
            </a:avLst>
          </a:prstGeom>
          <a:solidFill>
            <a:srgbClr val="E6F9F1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" name="Text 2"/>
          <p:cNvSpPr/>
          <p:nvPr/>
        </p:nvSpPr>
        <p:spPr>
          <a:xfrm>
            <a:off x="428625" y="400050"/>
            <a:ext cx="1704342" cy="24288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788" spc="56" kern="0" dirty="0">
                <a:solidFill>
                  <a:srgbClr val="009456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CHAPTER</a:t>
            </a:r>
            <a:pPr algn="ctr" indent="0" marL="0">
              <a:buNone/>
            </a:pPr>
            <a:r>
              <a:rPr lang="en-US" sz="788" spc="56" kern="0" dirty="0">
                <a:solidFill>
                  <a:srgbClr val="00945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</a:t>
            </a:r>
            <a:pPr algn="ctr" indent="0" marL="0">
              <a:buNone/>
            </a:pPr>
            <a:r>
              <a:rPr lang="en-US" sz="788" spc="56" kern="0" dirty="0">
                <a:solidFill>
                  <a:srgbClr val="009456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02</a:t>
            </a:r>
            <a:pPr algn="ctr" indent="0" marL="0">
              <a:buNone/>
            </a:pPr>
            <a:r>
              <a:rPr lang="en-US" sz="788" spc="56" kern="0" dirty="0">
                <a:solidFill>
                  <a:srgbClr val="00945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· 领咖网是什么</a:t>
            </a:r>
            <a:endParaRPr lang="en-US" sz="788" dirty="0"/>
          </a:p>
        </p:txBody>
      </p:sp>
      <p:sp>
        <p:nvSpPr>
          <p:cNvPr id="6" name="Text 3"/>
          <p:cNvSpPr/>
          <p:nvPr/>
        </p:nvSpPr>
        <p:spPr>
          <a:xfrm>
            <a:off x="428625" y="757238"/>
            <a:ext cx="5326369" cy="4412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218"/>
              </a:lnSpc>
              <a:buNone/>
            </a:pPr>
            <a:r>
              <a:rPr lang="en-US" sz="2925" b="1" spc="-56" kern="0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不是</a:t>
            </a:r>
            <a:pPr algn="l" indent="0" marL="0">
              <a:lnSpc>
                <a:spcPts val="3218"/>
              </a:lnSpc>
              <a:buNone/>
            </a:pPr>
            <a:r>
              <a:rPr lang="en-US" sz="2925" b="1" spc="-56" kern="0" dirty="0">
                <a:solidFill>
                  <a:srgbClr val="1A2B3C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App</a:t>
            </a:r>
            <a:pPr algn="l" indent="0" marL="0">
              <a:lnSpc>
                <a:spcPts val="3218"/>
              </a:lnSpc>
              <a:buNone/>
            </a:pPr>
            <a:r>
              <a:rPr lang="en-US" sz="2925" b="1" spc="-56" kern="0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，是</a:t>
            </a:r>
            <a:pPr algn="l" indent="0" marL="0">
              <a:lnSpc>
                <a:spcPts val="3218"/>
              </a:lnSpc>
              <a:buNone/>
            </a:pPr>
            <a:r>
              <a:rPr lang="en-US" sz="2925" b="1" spc="-56" kern="0" dirty="0">
                <a:solidFill>
                  <a:srgbClr val="00B96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一种新的协作方式</a:t>
            </a:r>
            <a:endParaRPr lang="en-US" sz="2925" dirty="0"/>
          </a:p>
        </p:txBody>
      </p:sp>
      <p:sp>
        <p:nvSpPr>
          <p:cNvPr id="7" name="Text 4"/>
          <p:cNvSpPr/>
          <p:nvPr/>
        </p:nvSpPr>
        <p:spPr>
          <a:xfrm>
            <a:off x="8309409" y="1051471"/>
            <a:ext cx="609203" cy="1254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00" spc="113" kern="0" dirty="0">
                <a:solidFill>
                  <a:srgbClr val="94A3B8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04 / 24</a:t>
            </a:r>
            <a:endParaRPr lang="en-US" sz="800" dirty="0"/>
          </a:p>
        </p:txBody>
      </p:sp>
      <p:sp>
        <p:nvSpPr>
          <p:cNvPr id="8" name="Text 5"/>
          <p:cNvSpPr/>
          <p:nvPr/>
        </p:nvSpPr>
        <p:spPr>
          <a:xfrm>
            <a:off x="428625" y="1422946"/>
            <a:ext cx="5429250" cy="1092994"/>
          </a:xfrm>
          <a:prstGeom prst="roundRect">
            <a:avLst>
              <a:gd name="adj" fmla="val 20915"/>
            </a:avLst>
          </a:prstGeom>
          <a:solidFill>
            <a:srgbClr val="FFFFFF"/>
          </a:solidFill>
          <a:ln/>
          <a:effectLst>
            <a:outerShdw sx="100000" sy="100000" kx="0" ky="0" algn="bl" rotWithShape="0" blurRad="304800" dist="76200" dir="5400000">
              <a:srgbClr val="1A2B3C">
                <a:alpha val="7000"/>
              </a:srgbClr>
            </a:outerShdw>
          </a:effectLst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9" name="Text 6"/>
          <p:cNvSpPr/>
          <p:nvPr/>
        </p:nvSpPr>
        <p:spPr>
          <a:xfrm>
            <a:off x="728663" y="1622971"/>
            <a:ext cx="4872038" cy="136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700" b="1" spc="169" kern="0" dirty="0">
                <a:solidFill>
                  <a:srgbClr val="94A3B8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DEFINITION</a:t>
            </a:r>
            <a:pPr algn="l" indent="0" marL="0">
              <a:buNone/>
            </a:pPr>
            <a:r>
              <a:rPr lang="en-US" sz="700" b="1" spc="169" kern="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· 一句话定义</a:t>
            </a:r>
            <a:endParaRPr lang="en-US" sz="700" dirty="0"/>
          </a:p>
        </p:txBody>
      </p:sp>
      <p:sp>
        <p:nvSpPr>
          <p:cNvPr id="10" name="Text 7"/>
          <p:cNvSpPr/>
          <p:nvPr/>
        </p:nvSpPr>
        <p:spPr>
          <a:xfrm>
            <a:off x="728663" y="1801564"/>
            <a:ext cx="4872038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领咖网是</a:t>
            </a:r>
            <a:pPr algn="l"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FF6B3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把人的行为变成资产</a:t>
            </a:r>
            <a:pPr algn="l"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，</a:t>
            </a:r>
            <a:endParaRPr lang="en-US" sz="1350" dirty="0"/>
          </a:p>
          <a:p>
            <a:pPr algn="l"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让协作产生利益的网络。</a:t>
            </a:r>
            <a:endParaRPr lang="en-US" sz="1350" dirty="0"/>
          </a:p>
        </p:txBody>
      </p:sp>
      <p:sp>
        <p:nvSpPr>
          <p:cNvPr id="11" name="Text 8"/>
          <p:cNvSpPr/>
          <p:nvPr/>
        </p:nvSpPr>
        <p:spPr>
          <a:xfrm>
            <a:off x="405765" y="2703163"/>
            <a:ext cx="785433" cy="289922"/>
          </a:xfrm>
          <a:prstGeom prst="roundRect">
            <a:avLst>
              <a:gd name="adj" fmla="val 3282081"/>
            </a:avLst>
          </a:prstGeom>
          <a:solidFill>
            <a:srgbClr val="FF6B35">
              <a:alpha val="10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2" name="Text 9"/>
          <p:cNvSpPr/>
          <p:nvPr/>
        </p:nvSpPr>
        <p:spPr>
          <a:xfrm>
            <a:off x="428625" y="2715964"/>
            <a:ext cx="739713" cy="26431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900" strike="sngStrike" dirty="0">
                <a:solidFill>
                  <a:srgbClr val="FF6B3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不是 </a:t>
            </a:r>
            <a:pPr algn="ctr" indent="0" marL="0">
              <a:buNone/>
            </a:pPr>
            <a:r>
              <a:rPr lang="en-US" sz="900" strike="sngStrike" dirty="0">
                <a:solidFill>
                  <a:srgbClr val="FF6B35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App</a:t>
            </a:r>
            <a:endParaRPr lang="en-US" sz="900" dirty="0"/>
          </a:p>
        </p:txBody>
      </p:sp>
      <p:sp>
        <p:nvSpPr>
          <p:cNvPr id="13" name="Text 10"/>
          <p:cNvSpPr/>
          <p:nvPr/>
        </p:nvSpPr>
        <p:spPr>
          <a:xfrm>
            <a:off x="1268350" y="2773114"/>
            <a:ext cx="128588" cy="15001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013" dirty="0">
                <a:solidFill>
                  <a:srgbClr val="94A3B8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→</a:t>
            </a:r>
            <a:endParaRPr lang="en-US" sz="1013" dirty="0"/>
          </a:p>
        </p:txBody>
      </p:sp>
      <p:sp>
        <p:nvSpPr>
          <p:cNvPr id="14" name="Text 11"/>
          <p:cNvSpPr/>
          <p:nvPr/>
        </p:nvSpPr>
        <p:spPr>
          <a:xfrm>
            <a:off x="1474090" y="2703163"/>
            <a:ext cx="1388745" cy="289922"/>
          </a:xfrm>
          <a:prstGeom prst="roundRect">
            <a:avLst>
              <a:gd name="adj" fmla="val 3282081"/>
            </a:avLst>
          </a:prstGeom>
          <a:solidFill>
            <a:srgbClr val="00B96B"/>
          </a:solidFill>
          <a:ln/>
          <a:effectLst>
            <a:outerShdw sx="100000" sy="100000" kx="0" ky="0" algn="bl" rotWithShape="0" blurRad="171450" dist="57150" dir="5400000">
              <a:srgbClr val="00B96B">
                <a:alpha val="30000"/>
              </a:srgbClr>
            </a:outerShdw>
          </a:effectLst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5" name="Text 12"/>
          <p:cNvSpPr/>
          <p:nvPr/>
        </p:nvSpPr>
        <p:spPr>
          <a:xfrm>
            <a:off x="1496950" y="2715964"/>
            <a:ext cx="1343025" cy="26431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是一种新的协作方式</a:t>
            </a:r>
            <a:endParaRPr lang="en-US" sz="900" dirty="0"/>
          </a:p>
        </p:txBody>
      </p:sp>
      <p:sp>
        <p:nvSpPr>
          <p:cNvPr id="16" name="Text 13"/>
          <p:cNvSpPr/>
          <p:nvPr/>
        </p:nvSpPr>
        <p:spPr>
          <a:xfrm>
            <a:off x="428625" y="3180308"/>
            <a:ext cx="8286750" cy="1643063"/>
          </a:xfrm>
          <a:prstGeom prst="roundRect">
            <a:avLst>
              <a:gd name="adj" fmla="val 13913"/>
            </a:avLst>
          </a:prstGeom>
          <a:solidFill>
            <a:srgbClr val="FFFFFF"/>
          </a:solidFill>
          <a:ln/>
          <a:effectLst>
            <a:outerShdw sx="100000" sy="100000" kx="0" ky="0" algn="bl" rotWithShape="0" blurRad="304800" dist="76200" dir="5400000">
              <a:srgbClr val="1A2B3C">
                <a:alpha val="7000"/>
              </a:srgbClr>
            </a:outerShdw>
          </a:effectLst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7" name="Text 14"/>
          <p:cNvSpPr/>
          <p:nvPr/>
        </p:nvSpPr>
        <p:spPr>
          <a:xfrm>
            <a:off x="685800" y="3408908"/>
            <a:ext cx="7772400" cy="136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700" b="1" spc="169" kern="0" dirty="0">
                <a:solidFill>
                  <a:srgbClr val="94A3B8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CORE</a:t>
            </a:r>
            <a:pPr algn="l" indent="0" marL="0">
              <a:buNone/>
            </a:pPr>
            <a:r>
              <a:rPr lang="en-US" sz="700" b="1" spc="169" kern="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</a:t>
            </a:r>
            <a:pPr algn="l" indent="0" marL="0">
              <a:buNone/>
            </a:pPr>
            <a:r>
              <a:rPr lang="en-US" sz="700" b="1" spc="169" kern="0" dirty="0">
                <a:solidFill>
                  <a:srgbClr val="94A3B8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LOOP</a:t>
            </a:r>
            <a:pPr algn="l" indent="0" marL="0">
              <a:buNone/>
            </a:pPr>
            <a:r>
              <a:rPr lang="en-US" sz="700" b="1" spc="169" kern="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· 核心闭环</a:t>
            </a:r>
            <a:endParaRPr lang="en-US" sz="700" dirty="0"/>
          </a:p>
        </p:txBody>
      </p:sp>
      <p:sp>
        <p:nvSpPr>
          <p:cNvPr id="18" name="Text 15"/>
          <p:cNvSpPr/>
          <p:nvPr/>
        </p:nvSpPr>
        <p:spPr>
          <a:xfrm>
            <a:off x="685800" y="3687514"/>
            <a:ext cx="1360103" cy="628650"/>
          </a:xfrm>
          <a:prstGeom prst="roundRect">
            <a:avLst>
              <a:gd name="adj" fmla="val 21212"/>
            </a:avLst>
          </a:prstGeom>
          <a:solidFill>
            <a:srgbClr val="E6F9F1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9" name="Text 16"/>
          <p:cNvSpPr/>
          <p:nvPr/>
        </p:nvSpPr>
        <p:spPr>
          <a:xfrm>
            <a:off x="742950" y="3787527"/>
            <a:ext cx="1245803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463" dirty="0">
                <a:solidFill>
                  <a:srgbClr val="009456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⚡</a:t>
            </a:r>
            <a:endParaRPr lang="en-US" sz="1463" dirty="0"/>
          </a:p>
        </p:txBody>
      </p:sp>
      <p:sp>
        <p:nvSpPr>
          <p:cNvPr id="20" name="Text 17"/>
          <p:cNvSpPr/>
          <p:nvPr/>
        </p:nvSpPr>
        <p:spPr>
          <a:xfrm>
            <a:off x="1160056" y="4066133"/>
            <a:ext cx="411480" cy="1465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buNone/>
            </a:pPr>
            <a:r>
              <a:rPr lang="en-US" sz="956" b="1" spc="56" kern="0" dirty="0">
                <a:solidFill>
                  <a:srgbClr val="00945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行为</a:t>
            </a:r>
            <a:endParaRPr lang="en-US" sz="956" dirty="0"/>
          </a:p>
        </p:txBody>
      </p:sp>
      <p:sp>
        <p:nvSpPr>
          <p:cNvPr id="21" name="Text 18"/>
          <p:cNvSpPr/>
          <p:nvPr/>
        </p:nvSpPr>
        <p:spPr>
          <a:xfrm>
            <a:off x="2088766" y="3908971"/>
            <a:ext cx="157163" cy="18573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238" b="1" dirty="0">
                <a:solidFill>
                  <a:srgbClr val="94A3B8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→</a:t>
            </a:r>
            <a:endParaRPr lang="en-US" sz="1238" dirty="0"/>
          </a:p>
        </p:txBody>
      </p:sp>
      <p:sp>
        <p:nvSpPr>
          <p:cNvPr id="22" name="Text 19"/>
          <p:cNvSpPr/>
          <p:nvPr/>
        </p:nvSpPr>
        <p:spPr>
          <a:xfrm>
            <a:off x="2288791" y="3687514"/>
            <a:ext cx="1360215" cy="628650"/>
          </a:xfrm>
          <a:prstGeom prst="roundRect">
            <a:avLst>
              <a:gd name="adj" fmla="val 21212"/>
            </a:avLst>
          </a:prstGeom>
          <a:solidFill>
            <a:srgbClr val="FFE9DF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3" name="Text 20"/>
          <p:cNvSpPr/>
          <p:nvPr/>
        </p:nvSpPr>
        <p:spPr>
          <a:xfrm>
            <a:off x="2345941" y="3787527"/>
            <a:ext cx="1245915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463" dirty="0">
                <a:solidFill>
                  <a:srgbClr val="FF6B35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🤝</a:t>
            </a:r>
            <a:endParaRPr lang="en-US" sz="1463" dirty="0"/>
          </a:p>
        </p:txBody>
      </p:sp>
      <p:sp>
        <p:nvSpPr>
          <p:cNvPr id="24" name="Text 21"/>
          <p:cNvSpPr/>
          <p:nvPr/>
        </p:nvSpPr>
        <p:spPr>
          <a:xfrm>
            <a:off x="2763158" y="4066133"/>
            <a:ext cx="411480" cy="1465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buNone/>
            </a:pPr>
            <a:r>
              <a:rPr lang="en-US" sz="956" b="1" spc="56" kern="0" dirty="0">
                <a:solidFill>
                  <a:srgbClr val="FF6B3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贡献</a:t>
            </a:r>
            <a:endParaRPr lang="en-US" sz="956" dirty="0"/>
          </a:p>
        </p:txBody>
      </p:sp>
      <p:sp>
        <p:nvSpPr>
          <p:cNvPr id="25" name="Text 22"/>
          <p:cNvSpPr/>
          <p:nvPr/>
        </p:nvSpPr>
        <p:spPr>
          <a:xfrm>
            <a:off x="3691868" y="3908971"/>
            <a:ext cx="157163" cy="18573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238" b="1" dirty="0">
                <a:solidFill>
                  <a:srgbClr val="94A3B8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→</a:t>
            </a:r>
            <a:endParaRPr lang="en-US" sz="1238" dirty="0"/>
          </a:p>
        </p:txBody>
      </p:sp>
      <p:sp>
        <p:nvSpPr>
          <p:cNvPr id="26" name="Text 23"/>
          <p:cNvSpPr/>
          <p:nvPr/>
        </p:nvSpPr>
        <p:spPr>
          <a:xfrm>
            <a:off x="3891893" y="3687514"/>
            <a:ext cx="1360103" cy="628650"/>
          </a:xfrm>
          <a:prstGeom prst="roundRect">
            <a:avLst>
              <a:gd name="adj" fmla="val 21212"/>
            </a:avLst>
          </a:prstGeom>
          <a:solidFill>
            <a:srgbClr val="FFF6E0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7" name="Text 24"/>
          <p:cNvSpPr/>
          <p:nvPr/>
        </p:nvSpPr>
        <p:spPr>
          <a:xfrm>
            <a:off x="3949043" y="3787527"/>
            <a:ext cx="1245803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463" dirty="0">
                <a:solidFill>
                  <a:srgbClr val="B5790F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💰</a:t>
            </a:r>
            <a:endParaRPr lang="en-US" sz="1463" dirty="0"/>
          </a:p>
        </p:txBody>
      </p:sp>
      <p:sp>
        <p:nvSpPr>
          <p:cNvPr id="28" name="Text 25"/>
          <p:cNvSpPr/>
          <p:nvPr/>
        </p:nvSpPr>
        <p:spPr>
          <a:xfrm>
            <a:off x="4366148" y="4066133"/>
            <a:ext cx="411480" cy="1465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buNone/>
            </a:pPr>
            <a:r>
              <a:rPr lang="en-US" sz="956" b="1" spc="56" kern="0" dirty="0">
                <a:solidFill>
                  <a:srgbClr val="B5790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利益</a:t>
            </a:r>
            <a:endParaRPr lang="en-US" sz="956" dirty="0"/>
          </a:p>
        </p:txBody>
      </p:sp>
      <p:sp>
        <p:nvSpPr>
          <p:cNvPr id="29" name="Text 26"/>
          <p:cNvSpPr/>
          <p:nvPr/>
        </p:nvSpPr>
        <p:spPr>
          <a:xfrm>
            <a:off x="5294858" y="3908971"/>
            <a:ext cx="157163" cy="18573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238" b="1" dirty="0">
                <a:solidFill>
                  <a:srgbClr val="94A3B8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→</a:t>
            </a:r>
            <a:endParaRPr lang="en-US" sz="1238" dirty="0"/>
          </a:p>
        </p:txBody>
      </p:sp>
      <p:sp>
        <p:nvSpPr>
          <p:cNvPr id="30" name="Text 27"/>
          <p:cNvSpPr/>
          <p:nvPr/>
        </p:nvSpPr>
        <p:spPr>
          <a:xfrm>
            <a:off x="5494883" y="3687514"/>
            <a:ext cx="1360215" cy="628650"/>
          </a:xfrm>
          <a:prstGeom prst="roundRect">
            <a:avLst>
              <a:gd name="adj" fmla="val 21212"/>
            </a:avLst>
          </a:prstGeom>
          <a:solidFill>
            <a:srgbClr val="00B96B">
              <a:alpha val="20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1" name="Text 28"/>
          <p:cNvSpPr/>
          <p:nvPr/>
        </p:nvSpPr>
        <p:spPr>
          <a:xfrm>
            <a:off x="5552033" y="3787527"/>
            <a:ext cx="1245915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463" dirty="0">
                <a:solidFill>
                  <a:srgbClr val="009456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📈</a:t>
            </a:r>
            <a:endParaRPr lang="en-US" sz="1463" dirty="0"/>
          </a:p>
        </p:txBody>
      </p:sp>
      <p:sp>
        <p:nvSpPr>
          <p:cNvPr id="32" name="Text 29"/>
          <p:cNvSpPr/>
          <p:nvPr/>
        </p:nvSpPr>
        <p:spPr>
          <a:xfrm>
            <a:off x="5969251" y="4066133"/>
            <a:ext cx="411480" cy="1465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buNone/>
            </a:pPr>
            <a:r>
              <a:rPr lang="en-US" sz="956" b="1" spc="56" kern="0" dirty="0">
                <a:solidFill>
                  <a:srgbClr val="00945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积累</a:t>
            </a:r>
            <a:endParaRPr lang="en-US" sz="956" dirty="0"/>
          </a:p>
        </p:txBody>
      </p:sp>
      <p:sp>
        <p:nvSpPr>
          <p:cNvPr id="33" name="Text 30"/>
          <p:cNvSpPr/>
          <p:nvPr/>
        </p:nvSpPr>
        <p:spPr>
          <a:xfrm>
            <a:off x="6897960" y="3908971"/>
            <a:ext cx="157163" cy="18573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238" b="1" dirty="0">
                <a:solidFill>
                  <a:srgbClr val="94A3B8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→</a:t>
            </a:r>
            <a:endParaRPr lang="en-US" sz="1238" dirty="0"/>
          </a:p>
        </p:txBody>
      </p:sp>
      <p:sp>
        <p:nvSpPr>
          <p:cNvPr id="34" name="Text 31"/>
          <p:cNvSpPr/>
          <p:nvPr/>
        </p:nvSpPr>
        <p:spPr>
          <a:xfrm>
            <a:off x="7097985" y="3687514"/>
            <a:ext cx="1360215" cy="628650"/>
          </a:xfrm>
          <a:prstGeom prst="roundRect">
            <a:avLst>
              <a:gd name="adj" fmla="val 21212"/>
            </a:avLst>
          </a:prstGeom>
          <a:solidFill>
            <a:srgbClr val="FF6B35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5" name="Text 32"/>
          <p:cNvSpPr/>
          <p:nvPr/>
        </p:nvSpPr>
        <p:spPr>
          <a:xfrm>
            <a:off x="7155135" y="3787527"/>
            <a:ext cx="1245915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463" dirty="0">
                <a:solidFill>
                  <a:srgbClr val="FFFFFF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💎</a:t>
            </a:r>
            <a:endParaRPr lang="en-US" sz="1463" dirty="0"/>
          </a:p>
        </p:txBody>
      </p:sp>
      <p:sp>
        <p:nvSpPr>
          <p:cNvPr id="36" name="Text 33"/>
          <p:cNvSpPr/>
          <p:nvPr/>
        </p:nvSpPr>
        <p:spPr>
          <a:xfrm>
            <a:off x="7572353" y="4066133"/>
            <a:ext cx="411480" cy="1465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buNone/>
            </a:pPr>
            <a:r>
              <a:rPr lang="en-US" sz="956" b="1" spc="56" kern="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资产</a:t>
            </a:r>
            <a:endParaRPr lang="en-US" sz="956" dirty="0"/>
          </a:p>
        </p:txBody>
      </p:sp>
      <p:sp>
        <p:nvSpPr>
          <p:cNvPr id="37" name="Text 34"/>
          <p:cNvSpPr/>
          <p:nvPr/>
        </p:nvSpPr>
        <p:spPr>
          <a:xfrm>
            <a:off x="685800" y="4459039"/>
            <a:ext cx="7882128" cy="13573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844" dirty="0">
                <a:solidFill>
                  <a:srgbClr val="5A6B7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一个动作 → 一份贡献 → 一笔利益 → 一次积累 → </a:t>
            </a:r>
            <a:pPr algn="ctr" indent="0" marL="0">
              <a:buNone/>
            </a:pPr>
            <a:r>
              <a:rPr lang="en-US" sz="844" b="1" dirty="0">
                <a:solidFill>
                  <a:srgbClr val="FF6B3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一份属于你的资产</a:t>
            </a:r>
            <a:endParaRPr lang="en-US" sz="844" dirty="0"/>
          </a:p>
        </p:txBody>
      </p:sp>
      <p:sp>
        <p:nvSpPr>
          <p:cNvPr id="38" name="Text 35"/>
          <p:cNvSpPr/>
          <p:nvPr/>
        </p:nvSpPr>
        <p:spPr>
          <a:xfrm>
            <a:off x="428625" y="4843463"/>
            <a:ext cx="7938381" cy="1388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731" spc="56" kern="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领咖网 · </a:t>
            </a:r>
            <a:pPr algn="l" indent="0" marL="0">
              <a:buNone/>
            </a:pPr>
            <a:r>
              <a:rPr lang="en-US" sz="731" spc="56" kern="0" dirty="0">
                <a:solidFill>
                  <a:srgbClr val="94A3B8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Lingka</a:t>
            </a:r>
            <a:pPr algn="l" indent="0" marL="0">
              <a:buNone/>
            </a:pPr>
            <a:r>
              <a:rPr lang="en-US" sz="731" spc="56" kern="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</a:t>
            </a:r>
            <a:pPr algn="l" indent="0" marL="0">
              <a:buNone/>
            </a:pPr>
            <a:r>
              <a:rPr lang="en-US" sz="731" spc="56" kern="0" dirty="0">
                <a:solidFill>
                  <a:srgbClr val="94A3B8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Network</a:t>
            </a:r>
            <a:endParaRPr lang="en-US" sz="731" dirty="0"/>
          </a:p>
        </p:txBody>
      </p:sp>
      <p:sp>
        <p:nvSpPr>
          <p:cNvPr id="39" name="Text 36"/>
          <p:cNvSpPr/>
          <p:nvPr/>
        </p:nvSpPr>
        <p:spPr>
          <a:xfrm>
            <a:off x="8381293" y="4843463"/>
            <a:ext cx="477842" cy="1519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00" spc="56" kern="0" dirty="0">
                <a:solidFill>
                  <a:srgbClr val="94A3B8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04 / 24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572250" y="-714375"/>
            <a:ext cx="2000250" cy="2000250"/>
          </a:xfrm>
          <a:prstGeom prst="ellipse">
            <a:avLst/>
          </a:prstGeom>
          <a:solidFill>
            <a:srgbClr val="FF6B35">
              <a:alpha val="16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405765" y="344386"/>
            <a:ext cx="1284937" cy="268491"/>
          </a:xfrm>
          <a:prstGeom prst="roundRect">
            <a:avLst>
              <a:gd name="adj" fmla="val 3544057"/>
            </a:avLst>
          </a:prstGeom>
          <a:solidFill>
            <a:srgbClr val="FFE9DF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" name="Text 2"/>
          <p:cNvSpPr/>
          <p:nvPr/>
        </p:nvSpPr>
        <p:spPr>
          <a:xfrm>
            <a:off x="428625" y="357188"/>
            <a:ext cx="1239217" cy="24288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788" spc="56" kern="0" dirty="0">
                <a:solidFill>
                  <a:srgbClr val="FF6B35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ASSETS</a:t>
            </a:r>
            <a:pPr algn="ctr" indent="0" marL="0">
              <a:buNone/>
            </a:pPr>
            <a:r>
              <a:rPr lang="en-US" sz="788" spc="56" kern="0" dirty="0">
                <a:solidFill>
                  <a:srgbClr val="FF6B3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· 四类资产</a:t>
            </a:r>
            <a:endParaRPr lang="en-US" sz="788" dirty="0"/>
          </a:p>
        </p:txBody>
      </p:sp>
      <p:sp>
        <p:nvSpPr>
          <p:cNvPr id="6" name="Text 3"/>
          <p:cNvSpPr/>
          <p:nvPr/>
        </p:nvSpPr>
        <p:spPr>
          <a:xfrm>
            <a:off x="428625" y="685800"/>
            <a:ext cx="3867912" cy="4073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970"/>
              </a:lnSpc>
              <a:buNone/>
            </a:pPr>
            <a:r>
              <a:rPr lang="en-US" sz="2700" b="1" spc="-56" kern="0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你的资产，</a:t>
            </a:r>
            <a:pPr algn="l" indent="0" marL="0">
              <a:lnSpc>
                <a:spcPts val="2970"/>
              </a:lnSpc>
              <a:buNone/>
            </a:pPr>
            <a:r>
              <a:rPr lang="en-US" sz="2700" b="1" spc="-56" kern="0" dirty="0">
                <a:solidFill>
                  <a:srgbClr val="FF6B3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不只是钱</a:t>
            </a:r>
            <a:endParaRPr lang="en-US" sz="2700" dirty="0"/>
          </a:p>
        </p:txBody>
      </p:sp>
      <p:sp>
        <p:nvSpPr>
          <p:cNvPr id="7" name="Text 4"/>
          <p:cNvSpPr/>
          <p:nvPr/>
        </p:nvSpPr>
        <p:spPr>
          <a:xfrm>
            <a:off x="8309409" y="948668"/>
            <a:ext cx="609203" cy="1254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00" spc="113" kern="0" dirty="0">
                <a:solidFill>
                  <a:srgbClr val="94A3B8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05 / 24</a:t>
            </a:r>
            <a:endParaRPr lang="en-US" sz="800" dirty="0"/>
          </a:p>
        </p:txBody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625" y="1291568"/>
            <a:ext cx="2666963" cy="164016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600075" y="1463018"/>
            <a:ext cx="2324063" cy="31432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2138" dirty="0">
                <a:solidFill>
                  <a:srgbClr val="B85A1F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🏠</a:t>
            </a:r>
            <a:endParaRPr lang="en-US" sz="2138" dirty="0"/>
          </a:p>
        </p:txBody>
      </p:sp>
      <p:sp>
        <p:nvSpPr>
          <p:cNvPr id="10" name="Text 6"/>
          <p:cNvSpPr/>
          <p:nvPr/>
        </p:nvSpPr>
        <p:spPr>
          <a:xfrm>
            <a:off x="600075" y="1863068"/>
            <a:ext cx="2324063" cy="21545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38" b="1" spc="56" kern="0" dirty="0">
                <a:solidFill>
                  <a:srgbClr val="B85A1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实物资产</a:t>
            </a:r>
            <a:endParaRPr lang="en-US" sz="1238" dirty="0"/>
          </a:p>
        </p:txBody>
      </p:sp>
      <p:sp>
        <p:nvSpPr>
          <p:cNvPr id="11" name="Text 7"/>
          <p:cNvSpPr/>
          <p:nvPr/>
        </p:nvSpPr>
        <p:spPr>
          <a:xfrm>
            <a:off x="600075" y="2105955"/>
            <a:ext cx="2324063" cy="1197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00" b="1" spc="169" kern="0" dirty="0">
                <a:solidFill>
                  <a:srgbClr val="B85A1F">
                    <a:alpha val="65000"/>
                  </a:srgbClr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PHYSICAL ASSETS</a:t>
            </a:r>
            <a:endParaRPr lang="en-US" sz="800" dirty="0"/>
          </a:p>
        </p:txBody>
      </p:sp>
      <p:sp>
        <p:nvSpPr>
          <p:cNvPr id="12" name="Text 8"/>
          <p:cNvSpPr/>
          <p:nvPr/>
        </p:nvSpPr>
        <p:spPr>
          <a:xfrm>
            <a:off x="600075" y="2277405"/>
            <a:ext cx="2324063" cy="1604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170"/>
              </a:lnSpc>
              <a:buNone/>
            </a:pPr>
            <a:r>
              <a:rPr lang="en-US" sz="731" dirty="0">
                <a:solidFill>
                  <a:srgbClr val="B85A1F">
                    <a:alpha val="85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房、车、设备、库存——可见可触的实体价值。</a:t>
            </a:r>
            <a:endParaRPr lang="en-US" sz="731" dirty="0"/>
          </a:p>
        </p:txBody>
      </p:sp>
      <p:pic>
        <p:nvPicPr>
          <p:cNvPr id="13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8463" y="1291568"/>
            <a:ext cx="2666963" cy="164016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3409913" y="1463018"/>
            <a:ext cx="2324063" cy="31432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2138" dirty="0">
                <a:solidFill>
                  <a:srgbClr val="8C5A0A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📜</a:t>
            </a:r>
            <a:endParaRPr lang="en-US" sz="2138" dirty="0"/>
          </a:p>
        </p:txBody>
      </p:sp>
      <p:sp>
        <p:nvSpPr>
          <p:cNvPr id="15" name="Text 10"/>
          <p:cNvSpPr/>
          <p:nvPr/>
        </p:nvSpPr>
        <p:spPr>
          <a:xfrm>
            <a:off x="3409913" y="1863068"/>
            <a:ext cx="2324063" cy="21545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38" b="1" spc="56" kern="0" dirty="0">
                <a:solidFill>
                  <a:srgbClr val="8C5A0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无形资产</a:t>
            </a:r>
            <a:endParaRPr lang="en-US" sz="1238" dirty="0"/>
          </a:p>
        </p:txBody>
      </p:sp>
      <p:sp>
        <p:nvSpPr>
          <p:cNvPr id="16" name="Text 11"/>
          <p:cNvSpPr/>
          <p:nvPr/>
        </p:nvSpPr>
        <p:spPr>
          <a:xfrm>
            <a:off x="3409913" y="2105955"/>
            <a:ext cx="2324063" cy="1197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00" b="1" spc="169" kern="0" dirty="0">
                <a:solidFill>
                  <a:srgbClr val="8C5A0A">
                    <a:alpha val="65000"/>
                  </a:srgbClr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INTANGIBLE ASSETS</a:t>
            </a:r>
            <a:endParaRPr lang="en-US" sz="800" dirty="0"/>
          </a:p>
        </p:txBody>
      </p:sp>
      <p:sp>
        <p:nvSpPr>
          <p:cNvPr id="17" name="Text 12"/>
          <p:cNvSpPr/>
          <p:nvPr/>
        </p:nvSpPr>
        <p:spPr>
          <a:xfrm>
            <a:off x="3409913" y="2277405"/>
            <a:ext cx="2324063" cy="1604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170"/>
              </a:lnSpc>
              <a:buNone/>
            </a:pPr>
            <a:r>
              <a:rPr lang="en-US" sz="731" dirty="0">
                <a:solidFill>
                  <a:srgbClr val="8C5A0A">
                    <a:alpha val="85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品牌、口碑、人脉、版权——看不见但估值很高。</a:t>
            </a:r>
            <a:endParaRPr lang="en-US" sz="731" dirty="0"/>
          </a:p>
        </p:txBody>
      </p:sp>
      <p:pic>
        <p:nvPicPr>
          <p:cNvPr id="18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625" y="3074603"/>
            <a:ext cx="2666963" cy="1640272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600075" y="3246053"/>
            <a:ext cx="2324063" cy="31432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2138" dirty="0">
                <a:solidFill>
                  <a:srgbClr val="009456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💡</a:t>
            </a:r>
            <a:endParaRPr lang="en-US" sz="2138" dirty="0"/>
          </a:p>
        </p:txBody>
      </p:sp>
      <p:sp>
        <p:nvSpPr>
          <p:cNvPr id="20" name="Text 14"/>
          <p:cNvSpPr/>
          <p:nvPr/>
        </p:nvSpPr>
        <p:spPr>
          <a:xfrm>
            <a:off x="600075" y="3646103"/>
            <a:ext cx="2324063" cy="21545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38" b="1" spc="56" kern="0" dirty="0">
                <a:solidFill>
                  <a:srgbClr val="00945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创意资产</a:t>
            </a:r>
            <a:endParaRPr lang="en-US" sz="1238" dirty="0"/>
          </a:p>
        </p:txBody>
      </p:sp>
      <p:sp>
        <p:nvSpPr>
          <p:cNvPr id="21" name="Text 15"/>
          <p:cNvSpPr/>
          <p:nvPr/>
        </p:nvSpPr>
        <p:spPr>
          <a:xfrm>
            <a:off x="600075" y="3888991"/>
            <a:ext cx="2324063" cy="1197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00" b="1" spc="169" kern="0" dirty="0">
                <a:solidFill>
                  <a:srgbClr val="009456">
                    <a:alpha val="65000"/>
                  </a:srgbClr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CREATIVE ASSETS</a:t>
            </a:r>
            <a:endParaRPr lang="en-US" sz="800" dirty="0"/>
          </a:p>
        </p:txBody>
      </p:sp>
      <p:sp>
        <p:nvSpPr>
          <p:cNvPr id="22" name="Text 16"/>
          <p:cNvSpPr/>
          <p:nvPr/>
        </p:nvSpPr>
        <p:spPr>
          <a:xfrm>
            <a:off x="600075" y="4060441"/>
            <a:ext cx="2324063" cy="1604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170"/>
              </a:lnSpc>
              <a:buNone/>
            </a:pPr>
            <a:r>
              <a:rPr lang="en-US" sz="731" dirty="0">
                <a:solidFill>
                  <a:srgbClr val="009456">
                    <a:alpha val="85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点子、文章、设计稿——脑子里的东西被记录下来。</a:t>
            </a:r>
            <a:endParaRPr lang="en-US" sz="731" dirty="0"/>
          </a:p>
        </p:txBody>
      </p:sp>
      <p:pic>
        <p:nvPicPr>
          <p:cNvPr id="23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48301" y="1291568"/>
            <a:ext cx="2667074" cy="3423307"/>
          </a:xfrm>
          <a:prstGeom prst="rect">
            <a:avLst/>
          </a:prstGeom>
        </p:spPr>
      </p:pic>
      <p:sp>
        <p:nvSpPr>
          <p:cNvPr id="24" name="Text 17"/>
          <p:cNvSpPr/>
          <p:nvPr/>
        </p:nvSpPr>
        <p:spPr>
          <a:xfrm>
            <a:off x="6225466" y="1495165"/>
            <a:ext cx="810548" cy="200025"/>
          </a:xfrm>
          <a:prstGeom prst="roundRect">
            <a:avLst>
              <a:gd name="adj" fmla="val 4757143"/>
            </a:avLst>
          </a:prstGeom>
          <a:solidFill>
            <a:srgbClr val="FFFFFF">
              <a:alpha val="22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5" name="Text 18"/>
          <p:cNvSpPr/>
          <p:nvPr/>
        </p:nvSpPr>
        <p:spPr>
          <a:xfrm>
            <a:off x="6248326" y="1505880"/>
            <a:ext cx="764828" cy="17859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700" b="1" spc="113" kern="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★ 核心差异化</a:t>
            </a:r>
            <a:endParaRPr lang="en-US" sz="700" dirty="0"/>
          </a:p>
        </p:txBody>
      </p:sp>
      <p:sp>
        <p:nvSpPr>
          <p:cNvPr id="26" name="Text 19"/>
          <p:cNvSpPr/>
          <p:nvPr/>
        </p:nvSpPr>
        <p:spPr>
          <a:xfrm>
            <a:off x="6248326" y="1784486"/>
            <a:ext cx="2267024" cy="51435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4050" dirty="0">
                <a:solidFill>
                  <a:srgbClr val="FFFFFF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⚡</a:t>
            </a:r>
            <a:endParaRPr lang="en-US" sz="4050" dirty="0"/>
          </a:p>
        </p:txBody>
      </p:sp>
      <p:sp>
        <p:nvSpPr>
          <p:cNvPr id="27" name="Text 20"/>
          <p:cNvSpPr/>
          <p:nvPr/>
        </p:nvSpPr>
        <p:spPr>
          <a:xfrm>
            <a:off x="6248326" y="2398849"/>
            <a:ext cx="2267024" cy="36547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2025" b="1" spc="113" kern="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行为资产</a:t>
            </a:r>
            <a:endParaRPr lang="en-US" sz="2025" dirty="0"/>
          </a:p>
        </p:txBody>
      </p:sp>
      <p:sp>
        <p:nvSpPr>
          <p:cNvPr id="28" name="Text 21"/>
          <p:cNvSpPr/>
          <p:nvPr/>
        </p:nvSpPr>
        <p:spPr>
          <a:xfrm>
            <a:off x="6248326" y="2791755"/>
            <a:ext cx="2267024" cy="1280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00" b="1" spc="169" kern="0" dirty="0">
                <a:solidFill>
                  <a:srgbClr val="FFFFFF">
                    <a:alpha val="85000"/>
                  </a:srgbClr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BEHAVIORAL ASSETS</a:t>
            </a:r>
            <a:endParaRPr lang="en-US" sz="800" dirty="0"/>
          </a:p>
        </p:txBody>
      </p:sp>
      <p:sp>
        <p:nvSpPr>
          <p:cNvPr id="29" name="Text 22"/>
          <p:cNvSpPr/>
          <p:nvPr/>
        </p:nvSpPr>
        <p:spPr>
          <a:xfrm>
            <a:off x="6248326" y="3020355"/>
            <a:ext cx="2267024" cy="3671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339"/>
              </a:lnSpc>
              <a:buNone/>
            </a:pPr>
            <a:r>
              <a:rPr lang="en-US" sz="788" dirty="0">
                <a:solidFill>
                  <a:srgbClr val="FFFFFF">
                    <a:alpha val="96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你做了什么、怎么做的、产生了什么价值——领咖网独有的资产类型。</a:t>
            </a:r>
            <a:endParaRPr lang="en-US" sz="788" dirty="0"/>
          </a:p>
        </p:txBody>
      </p:sp>
      <p:sp>
        <p:nvSpPr>
          <p:cNvPr id="30" name="Text 23"/>
          <p:cNvSpPr/>
          <p:nvPr/>
        </p:nvSpPr>
        <p:spPr>
          <a:xfrm>
            <a:off x="6248326" y="3557588"/>
            <a:ext cx="2267024" cy="9995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6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●  </a:t>
            </a:r>
            <a:pPr algn="l" indent="0" marL="0">
              <a:buNone/>
            </a:pPr>
            <a:r>
              <a:rPr lang="en-US" sz="73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每条行为都被记录</a:t>
            </a:r>
            <a:endParaRPr lang="en-US" sz="731" dirty="0"/>
          </a:p>
          <a:p>
            <a:pPr algn="l" indent="0" marL="0">
              <a:buNone/>
            </a:pPr>
            <a:r>
              <a:rPr lang="en-US" sz="6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●  </a:t>
            </a:r>
            <a:pPr algn="l" indent="0" marL="0">
              <a:buNone/>
            </a:pPr>
            <a:r>
              <a:rPr lang="en-US" sz="73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行为转化为贡献分</a:t>
            </a:r>
            <a:endParaRPr lang="en-US" sz="731" dirty="0"/>
          </a:p>
          <a:p>
            <a:pPr algn="l" indent="0" marL="0">
              <a:buNone/>
            </a:pPr>
            <a:r>
              <a:rPr lang="en-US" sz="6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●  </a:t>
            </a:r>
            <a:pPr algn="l" indent="0" marL="0">
              <a:buNone/>
            </a:pPr>
            <a:r>
              <a:rPr lang="en-US" sz="73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贡献分对应利益分配</a:t>
            </a:r>
            <a:endParaRPr lang="en-US" sz="731" dirty="0"/>
          </a:p>
          <a:p>
            <a:pPr algn="l" indent="0" marL="0">
              <a:buNone/>
            </a:pPr>
            <a:r>
              <a:rPr lang="en-US" sz="6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●  </a:t>
            </a:r>
            <a:pPr algn="l" indent="0" marL="0">
              <a:buNone/>
            </a:pPr>
            <a:r>
              <a:rPr lang="en-US" sz="73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积累形成长期资产</a:t>
            </a:r>
            <a:endParaRPr lang="en-US" sz="731" dirty="0"/>
          </a:p>
        </p:txBody>
      </p:sp>
      <p:sp>
        <p:nvSpPr>
          <p:cNvPr id="31" name="Text 24"/>
          <p:cNvSpPr/>
          <p:nvPr/>
        </p:nvSpPr>
        <p:spPr>
          <a:xfrm>
            <a:off x="428625" y="4843463"/>
            <a:ext cx="7938381" cy="1388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731" spc="56" kern="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领咖网 · </a:t>
            </a:r>
            <a:pPr algn="l" indent="0" marL="0">
              <a:buNone/>
            </a:pPr>
            <a:r>
              <a:rPr lang="en-US" sz="731" spc="56" kern="0" dirty="0">
                <a:solidFill>
                  <a:srgbClr val="94A3B8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Lingka</a:t>
            </a:r>
            <a:pPr algn="l" indent="0" marL="0">
              <a:buNone/>
            </a:pPr>
            <a:r>
              <a:rPr lang="en-US" sz="731" spc="56" kern="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</a:t>
            </a:r>
            <a:pPr algn="l" indent="0" marL="0">
              <a:buNone/>
            </a:pPr>
            <a:r>
              <a:rPr lang="en-US" sz="731" spc="56" kern="0" dirty="0">
                <a:solidFill>
                  <a:srgbClr val="94A3B8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Network</a:t>
            </a:r>
            <a:endParaRPr lang="en-US" sz="731" dirty="0"/>
          </a:p>
        </p:txBody>
      </p:sp>
      <p:sp>
        <p:nvSpPr>
          <p:cNvPr id="32" name="Text 25"/>
          <p:cNvSpPr/>
          <p:nvPr/>
        </p:nvSpPr>
        <p:spPr>
          <a:xfrm>
            <a:off x="8381293" y="4843463"/>
            <a:ext cx="477842" cy="1519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00" spc="56" kern="0" dirty="0">
                <a:solidFill>
                  <a:srgbClr val="94A3B8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05 / 24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429500" y="-857250"/>
            <a:ext cx="2286000" cy="2286000"/>
          </a:xfrm>
          <a:prstGeom prst="ellipse">
            <a:avLst/>
          </a:prstGeom>
          <a:solidFill>
            <a:srgbClr val="FF6B35">
              <a:alpha val="18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-571500" y="4000500"/>
            <a:ext cx="1857375" cy="1857375"/>
          </a:xfrm>
          <a:prstGeom prst="ellipse">
            <a:avLst/>
          </a:prstGeom>
          <a:solidFill>
            <a:srgbClr val="00B96B">
              <a:alpha val="18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" name="Shape 2"/>
          <p:cNvSpPr/>
          <p:nvPr/>
        </p:nvSpPr>
        <p:spPr>
          <a:xfrm>
            <a:off x="439341" y="1777343"/>
            <a:ext cx="0" cy="385763"/>
          </a:xfrm>
          <a:prstGeom prst="line">
            <a:avLst/>
          </a:prstGeom>
          <a:noFill/>
          <a:ln w="21431">
            <a:solidFill>
              <a:srgbClr val="FF6B35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439341" y="2248830"/>
            <a:ext cx="0" cy="385763"/>
          </a:xfrm>
          <a:prstGeom prst="line">
            <a:avLst/>
          </a:prstGeom>
          <a:noFill/>
          <a:ln w="21431">
            <a:solidFill>
              <a:srgbClr val="FF6B35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39341" y="2720318"/>
            <a:ext cx="0" cy="385763"/>
          </a:xfrm>
          <a:prstGeom prst="line">
            <a:avLst/>
          </a:prstGeom>
          <a:noFill/>
          <a:ln w="21431">
            <a:solidFill>
              <a:srgbClr val="FF6B35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439341" y="3191805"/>
            <a:ext cx="0" cy="385763"/>
          </a:xfrm>
          <a:prstGeom prst="line">
            <a:avLst/>
          </a:prstGeom>
          <a:noFill/>
          <a:ln w="21431">
            <a:solidFill>
              <a:srgbClr val="FF6B35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28625" y="400050"/>
            <a:ext cx="2025811" cy="242888"/>
          </a:xfrm>
          <a:prstGeom prst="roundRect">
            <a:avLst>
              <a:gd name="adj" fmla="val 3917639"/>
            </a:avLst>
          </a:prstGeom>
          <a:solidFill>
            <a:srgbClr val="FFF6E0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0" name="Text 7"/>
          <p:cNvSpPr/>
          <p:nvPr/>
        </p:nvSpPr>
        <p:spPr>
          <a:xfrm>
            <a:off x="428625" y="400050"/>
            <a:ext cx="2025811" cy="24288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788" spc="56" kern="0" dirty="0">
                <a:solidFill>
                  <a:srgbClr val="B5790F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CHAPTER</a:t>
            </a:r>
            <a:pPr algn="ctr" indent="0" marL="0">
              <a:buNone/>
            </a:pPr>
            <a:r>
              <a:rPr lang="en-US" sz="788" spc="56" kern="0" dirty="0">
                <a:solidFill>
                  <a:srgbClr val="B5790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</a:t>
            </a:r>
            <a:pPr algn="ctr" indent="0" marL="0">
              <a:buNone/>
            </a:pPr>
            <a:r>
              <a:rPr lang="en-US" sz="788" spc="56" kern="0" dirty="0">
                <a:solidFill>
                  <a:srgbClr val="B5790F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03</a:t>
            </a:r>
            <a:pPr algn="ctr" indent="0" marL="0">
              <a:buNone/>
            </a:pPr>
            <a:r>
              <a:rPr lang="en-US" sz="788" spc="56" kern="0" dirty="0">
                <a:solidFill>
                  <a:srgbClr val="B5790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· 行为资产为什么重要</a:t>
            </a:r>
            <a:endParaRPr lang="en-US" sz="788" dirty="0"/>
          </a:p>
        </p:txBody>
      </p:sp>
      <p:sp>
        <p:nvSpPr>
          <p:cNvPr id="11" name="Text 8"/>
          <p:cNvSpPr/>
          <p:nvPr/>
        </p:nvSpPr>
        <p:spPr>
          <a:xfrm>
            <a:off x="428625" y="742950"/>
            <a:ext cx="4202198" cy="4243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094"/>
              </a:lnSpc>
              <a:buNone/>
            </a:pPr>
            <a:r>
              <a:rPr lang="en-US" sz="2813" b="1" spc="-56" kern="0" dirty="0">
                <a:solidFill>
                  <a:srgbClr val="1A2B3C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AI</a:t>
            </a:r>
            <a:pPr algn="l" indent="0" marL="0">
              <a:lnSpc>
                <a:spcPts val="3094"/>
              </a:lnSpc>
              <a:buNone/>
            </a:pPr>
            <a:r>
              <a:rPr lang="en-US" sz="2813" b="1" spc="-56" kern="0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时代，</a:t>
            </a:r>
            <a:pPr algn="l" indent="0" marL="0">
              <a:lnSpc>
                <a:spcPts val="3094"/>
              </a:lnSpc>
              <a:buNone/>
            </a:pPr>
            <a:r>
              <a:rPr lang="en-US" sz="2813" b="1" spc="-56" kern="0" dirty="0">
                <a:solidFill>
                  <a:srgbClr val="FF6B3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人剩下什么？</a:t>
            </a:r>
            <a:endParaRPr lang="en-US" sz="2813" dirty="0"/>
          </a:p>
        </p:txBody>
      </p:sp>
      <p:sp>
        <p:nvSpPr>
          <p:cNvPr id="12" name="Text 9"/>
          <p:cNvSpPr/>
          <p:nvPr/>
        </p:nvSpPr>
        <p:spPr>
          <a:xfrm>
            <a:off x="8309409" y="1021556"/>
            <a:ext cx="609203" cy="1254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00" spc="113" kern="0" dirty="0">
                <a:solidFill>
                  <a:srgbClr val="94A3B8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06 / 24</a:t>
            </a:r>
            <a:endParaRPr lang="en-US" sz="800" dirty="0"/>
          </a:p>
        </p:txBody>
      </p:sp>
      <p:sp>
        <p:nvSpPr>
          <p:cNvPr id="13" name="Text 10"/>
          <p:cNvSpPr/>
          <p:nvPr/>
        </p:nvSpPr>
        <p:spPr>
          <a:xfrm>
            <a:off x="428625" y="1393031"/>
            <a:ext cx="5157216" cy="2607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01"/>
              </a:lnSpc>
              <a:buNone/>
            </a:pPr>
            <a:r>
              <a:rPr lang="en-US" sz="1463" b="1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这些都在 </a:t>
            </a:r>
            <a:pPr algn="l" indent="0" marL="0">
              <a:lnSpc>
                <a:spcPts val="1901"/>
              </a:lnSpc>
              <a:buNone/>
            </a:pPr>
            <a:r>
              <a:rPr lang="en-US" sz="1463" b="1" strike="sngStrike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贬值</a:t>
            </a:r>
            <a:pPr algn="l" indent="0" marL="0">
              <a:lnSpc>
                <a:spcPts val="1901"/>
              </a:lnSpc>
              <a:buNone/>
            </a:pPr>
            <a:r>
              <a:rPr lang="en-US" sz="1463" b="1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：</a:t>
            </a:r>
            <a:endParaRPr lang="en-US" sz="1463" dirty="0"/>
          </a:p>
        </p:txBody>
      </p:sp>
      <p:sp>
        <p:nvSpPr>
          <p:cNvPr id="14" name="Text 11"/>
          <p:cNvSpPr/>
          <p:nvPr/>
        </p:nvSpPr>
        <p:spPr>
          <a:xfrm>
            <a:off x="428625" y="1777343"/>
            <a:ext cx="4029075" cy="385763"/>
          </a:xfrm>
          <a:prstGeom prst="roundRect">
            <a:avLst>
              <a:gd name="adj" fmla="val 34568"/>
            </a:avLst>
          </a:prstGeom>
          <a:solidFill>
            <a:srgbClr val="FF6B35">
              <a:alpha val="6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5" name="Text 12"/>
          <p:cNvSpPr/>
          <p:nvPr/>
        </p:nvSpPr>
        <p:spPr>
          <a:xfrm>
            <a:off x="578644" y="1877355"/>
            <a:ext cx="192881" cy="18573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238" dirty="0">
                <a:solidFill>
                  <a:srgbClr val="1A2B3C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📝</a:t>
            </a:r>
            <a:endParaRPr lang="en-US" sz="1238" dirty="0"/>
          </a:p>
        </p:txBody>
      </p:sp>
      <p:sp>
        <p:nvSpPr>
          <p:cNvPr id="16" name="Text 13"/>
          <p:cNvSpPr/>
          <p:nvPr/>
        </p:nvSpPr>
        <p:spPr>
          <a:xfrm>
            <a:off x="871538" y="1895215"/>
            <a:ext cx="3457575" cy="1620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00" dirty="0">
                <a:solidFill>
                  <a:srgbClr val="5A6B7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内容写作</a:t>
            </a:r>
            <a:endParaRPr lang="en-US" sz="900" dirty="0"/>
          </a:p>
        </p:txBody>
      </p:sp>
      <p:sp>
        <p:nvSpPr>
          <p:cNvPr id="17" name="Text 14"/>
          <p:cNvSpPr/>
          <p:nvPr/>
        </p:nvSpPr>
        <p:spPr>
          <a:xfrm>
            <a:off x="3438823" y="1895215"/>
            <a:ext cx="91440" cy="15001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013" b="1" dirty="0">
                <a:solidFill>
                  <a:srgbClr val="FF6B35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↓</a:t>
            </a:r>
            <a:endParaRPr lang="en-US" sz="1013" dirty="0"/>
          </a:p>
        </p:txBody>
      </p:sp>
      <p:sp>
        <p:nvSpPr>
          <p:cNvPr id="18" name="Text 15"/>
          <p:cNvSpPr/>
          <p:nvPr/>
        </p:nvSpPr>
        <p:spPr>
          <a:xfrm>
            <a:off x="3580269" y="1866211"/>
            <a:ext cx="771704" cy="208026"/>
          </a:xfrm>
          <a:prstGeom prst="roundRect">
            <a:avLst>
              <a:gd name="adj" fmla="val 4574176"/>
            </a:avLst>
          </a:prstGeom>
          <a:solidFill>
            <a:srgbClr val="FF6B35">
              <a:alpha val="14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9" name="Text 16"/>
          <p:cNvSpPr/>
          <p:nvPr/>
        </p:nvSpPr>
        <p:spPr>
          <a:xfrm>
            <a:off x="3603129" y="1877355"/>
            <a:ext cx="725984" cy="18573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731" b="1" dirty="0">
                <a:solidFill>
                  <a:srgbClr val="FF6B35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AI</a:t>
            </a:r>
            <a:pPr algn="ctr" indent="0" marL="0">
              <a:buNone/>
            </a:pPr>
            <a:r>
              <a:rPr lang="en-US" sz="731" b="1" dirty="0">
                <a:solidFill>
                  <a:srgbClr val="FF6B3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可批量生成</a:t>
            </a:r>
            <a:endParaRPr lang="en-US" sz="731" dirty="0"/>
          </a:p>
        </p:txBody>
      </p:sp>
      <p:sp>
        <p:nvSpPr>
          <p:cNvPr id="20" name="Text 17"/>
          <p:cNvSpPr/>
          <p:nvPr/>
        </p:nvSpPr>
        <p:spPr>
          <a:xfrm>
            <a:off x="428625" y="2248830"/>
            <a:ext cx="4029075" cy="385763"/>
          </a:xfrm>
          <a:prstGeom prst="roundRect">
            <a:avLst>
              <a:gd name="adj" fmla="val 34568"/>
            </a:avLst>
          </a:prstGeom>
          <a:solidFill>
            <a:srgbClr val="FF6B35">
              <a:alpha val="6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1" name="Text 18"/>
          <p:cNvSpPr/>
          <p:nvPr/>
        </p:nvSpPr>
        <p:spPr>
          <a:xfrm>
            <a:off x="578644" y="2348843"/>
            <a:ext cx="192881" cy="18573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238" dirty="0">
                <a:solidFill>
                  <a:srgbClr val="1A2B3C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🎨</a:t>
            </a:r>
            <a:endParaRPr lang="en-US" sz="1238" dirty="0"/>
          </a:p>
        </p:txBody>
      </p:sp>
      <p:sp>
        <p:nvSpPr>
          <p:cNvPr id="22" name="Text 19"/>
          <p:cNvSpPr/>
          <p:nvPr/>
        </p:nvSpPr>
        <p:spPr>
          <a:xfrm>
            <a:off x="871538" y="2366702"/>
            <a:ext cx="3457575" cy="1620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00" dirty="0">
                <a:solidFill>
                  <a:srgbClr val="5A6B7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设计稿</a:t>
            </a:r>
            <a:endParaRPr lang="en-US" sz="900" dirty="0"/>
          </a:p>
        </p:txBody>
      </p:sp>
      <p:sp>
        <p:nvSpPr>
          <p:cNvPr id="23" name="Text 20"/>
          <p:cNvSpPr/>
          <p:nvPr/>
        </p:nvSpPr>
        <p:spPr>
          <a:xfrm>
            <a:off x="3531691" y="2366702"/>
            <a:ext cx="91440" cy="15001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013" b="1" dirty="0">
                <a:solidFill>
                  <a:srgbClr val="FF6B35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↓</a:t>
            </a:r>
            <a:endParaRPr lang="en-US" sz="1013" dirty="0"/>
          </a:p>
        </p:txBody>
      </p:sp>
      <p:sp>
        <p:nvSpPr>
          <p:cNvPr id="24" name="Text 21"/>
          <p:cNvSpPr/>
          <p:nvPr/>
        </p:nvSpPr>
        <p:spPr>
          <a:xfrm>
            <a:off x="3673138" y="2337698"/>
            <a:ext cx="678835" cy="208026"/>
          </a:xfrm>
          <a:prstGeom prst="roundRect">
            <a:avLst>
              <a:gd name="adj" fmla="val 4574176"/>
            </a:avLst>
          </a:prstGeom>
          <a:solidFill>
            <a:srgbClr val="FF6B35">
              <a:alpha val="14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5" name="Text 22"/>
          <p:cNvSpPr/>
          <p:nvPr/>
        </p:nvSpPr>
        <p:spPr>
          <a:xfrm>
            <a:off x="3695998" y="2348843"/>
            <a:ext cx="633115" cy="18573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731" b="1" dirty="0">
                <a:solidFill>
                  <a:srgbClr val="FF6B35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AI</a:t>
            </a:r>
            <a:pPr algn="ctr" indent="0" marL="0">
              <a:buNone/>
            </a:pPr>
            <a:r>
              <a:rPr lang="en-US" sz="731" b="1" dirty="0">
                <a:solidFill>
                  <a:srgbClr val="FF6B3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一键产出</a:t>
            </a:r>
            <a:endParaRPr lang="en-US" sz="731" dirty="0"/>
          </a:p>
        </p:txBody>
      </p:sp>
      <p:sp>
        <p:nvSpPr>
          <p:cNvPr id="26" name="Text 23"/>
          <p:cNvSpPr/>
          <p:nvPr/>
        </p:nvSpPr>
        <p:spPr>
          <a:xfrm>
            <a:off x="428625" y="2720318"/>
            <a:ext cx="4029075" cy="385763"/>
          </a:xfrm>
          <a:prstGeom prst="roundRect">
            <a:avLst>
              <a:gd name="adj" fmla="val 34568"/>
            </a:avLst>
          </a:prstGeom>
          <a:solidFill>
            <a:srgbClr val="FF6B35">
              <a:alpha val="6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7" name="Text 24"/>
          <p:cNvSpPr/>
          <p:nvPr/>
        </p:nvSpPr>
        <p:spPr>
          <a:xfrm>
            <a:off x="578644" y="2820330"/>
            <a:ext cx="192881" cy="18573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238" dirty="0">
                <a:solidFill>
                  <a:srgbClr val="1A2B3C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💻</a:t>
            </a:r>
            <a:endParaRPr lang="en-US" sz="1238" dirty="0"/>
          </a:p>
        </p:txBody>
      </p:sp>
      <p:sp>
        <p:nvSpPr>
          <p:cNvPr id="28" name="Text 25"/>
          <p:cNvSpPr/>
          <p:nvPr/>
        </p:nvSpPr>
        <p:spPr>
          <a:xfrm>
            <a:off x="871538" y="2838190"/>
            <a:ext cx="3457575" cy="1620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00" dirty="0">
                <a:solidFill>
                  <a:srgbClr val="5A6B7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代码</a:t>
            </a:r>
            <a:endParaRPr lang="en-US" sz="900" dirty="0"/>
          </a:p>
        </p:txBody>
      </p:sp>
      <p:sp>
        <p:nvSpPr>
          <p:cNvPr id="29" name="Text 26"/>
          <p:cNvSpPr/>
          <p:nvPr/>
        </p:nvSpPr>
        <p:spPr>
          <a:xfrm>
            <a:off x="3531691" y="2838190"/>
            <a:ext cx="91440" cy="15001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013" b="1" dirty="0">
                <a:solidFill>
                  <a:srgbClr val="FF6B35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↓</a:t>
            </a:r>
            <a:endParaRPr lang="en-US" sz="1013" dirty="0"/>
          </a:p>
        </p:txBody>
      </p:sp>
      <p:sp>
        <p:nvSpPr>
          <p:cNvPr id="30" name="Text 27"/>
          <p:cNvSpPr/>
          <p:nvPr/>
        </p:nvSpPr>
        <p:spPr>
          <a:xfrm>
            <a:off x="3673138" y="2809186"/>
            <a:ext cx="678835" cy="208026"/>
          </a:xfrm>
          <a:prstGeom prst="roundRect">
            <a:avLst>
              <a:gd name="adj" fmla="val 4574176"/>
            </a:avLst>
          </a:prstGeom>
          <a:solidFill>
            <a:srgbClr val="FF6B35">
              <a:alpha val="14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1" name="Text 28"/>
          <p:cNvSpPr/>
          <p:nvPr/>
        </p:nvSpPr>
        <p:spPr>
          <a:xfrm>
            <a:off x="3695998" y="2820330"/>
            <a:ext cx="633115" cy="18573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731" b="1" dirty="0">
                <a:solidFill>
                  <a:srgbClr val="FF6B35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AI</a:t>
            </a:r>
            <a:pPr algn="ctr" indent="0" marL="0">
              <a:buNone/>
            </a:pPr>
            <a:r>
              <a:rPr lang="en-US" sz="731" b="1" dirty="0">
                <a:solidFill>
                  <a:srgbClr val="FF6B3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自动生成</a:t>
            </a:r>
            <a:endParaRPr lang="en-US" sz="731" dirty="0"/>
          </a:p>
        </p:txBody>
      </p:sp>
      <p:sp>
        <p:nvSpPr>
          <p:cNvPr id="32" name="Text 29"/>
          <p:cNvSpPr/>
          <p:nvPr/>
        </p:nvSpPr>
        <p:spPr>
          <a:xfrm>
            <a:off x="428625" y="3191805"/>
            <a:ext cx="4029075" cy="385763"/>
          </a:xfrm>
          <a:prstGeom prst="roundRect">
            <a:avLst>
              <a:gd name="adj" fmla="val 34568"/>
            </a:avLst>
          </a:prstGeom>
          <a:solidFill>
            <a:srgbClr val="FF6B35">
              <a:alpha val="6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3" name="Text 30"/>
          <p:cNvSpPr/>
          <p:nvPr/>
        </p:nvSpPr>
        <p:spPr>
          <a:xfrm>
            <a:off x="578644" y="3291818"/>
            <a:ext cx="192881" cy="18573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238" dirty="0">
                <a:solidFill>
                  <a:srgbClr val="1A2B3C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📊</a:t>
            </a:r>
            <a:endParaRPr lang="en-US" sz="1238" dirty="0"/>
          </a:p>
        </p:txBody>
      </p:sp>
      <p:sp>
        <p:nvSpPr>
          <p:cNvPr id="34" name="Text 31"/>
          <p:cNvSpPr/>
          <p:nvPr/>
        </p:nvSpPr>
        <p:spPr>
          <a:xfrm>
            <a:off x="871538" y="3309677"/>
            <a:ext cx="3457575" cy="1620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00" dirty="0">
                <a:solidFill>
                  <a:srgbClr val="5A6B7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数据分析</a:t>
            </a:r>
            <a:endParaRPr lang="en-US" sz="900" dirty="0"/>
          </a:p>
        </p:txBody>
      </p:sp>
      <p:sp>
        <p:nvSpPr>
          <p:cNvPr id="35" name="Text 32"/>
          <p:cNvSpPr/>
          <p:nvPr/>
        </p:nvSpPr>
        <p:spPr>
          <a:xfrm>
            <a:off x="3531691" y="3309677"/>
            <a:ext cx="91440" cy="15001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013" b="1" dirty="0">
                <a:solidFill>
                  <a:srgbClr val="FF6B35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↓</a:t>
            </a:r>
            <a:endParaRPr lang="en-US" sz="1013" dirty="0"/>
          </a:p>
        </p:txBody>
      </p:sp>
      <p:sp>
        <p:nvSpPr>
          <p:cNvPr id="36" name="Text 33"/>
          <p:cNvSpPr/>
          <p:nvPr/>
        </p:nvSpPr>
        <p:spPr>
          <a:xfrm>
            <a:off x="3673138" y="3280673"/>
            <a:ext cx="678835" cy="208026"/>
          </a:xfrm>
          <a:prstGeom prst="roundRect">
            <a:avLst>
              <a:gd name="adj" fmla="val 4574176"/>
            </a:avLst>
          </a:prstGeom>
          <a:solidFill>
            <a:srgbClr val="FF6B35">
              <a:alpha val="14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7" name="Text 34"/>
          <p:cNvSpPr/>
          <p:nvPr/>
        </p:nvSpPr>
        <p:spPr>
          <a:xfrm>
            <a:off x="3695998" y="3291818"/>
            <a:ext cx="633115" cy="18573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731" b="1" dirty="0">
                <a:solidFill>
                  <a:srgbClr val="FF6B35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AI</a:t>
            </a:r>
            <a:pPr algn="ctr" indent="0" marL="0">
              <a:buNone/>
            </a:pPr>
            <a:r>
              <a:rPr lang="en-US" sz="731" b="1" dirty="0">
                <a:solidFill>
                  <a:srgbClr val="FF6B3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秒级完成</a:t>
            </a:r>
            <a:endParaRPr lang="en-US" sz="731" dirty="0"/>
          </a:p>
        </p:txBody>
      </p:sp>
      <p:sp>
        <p:nvSpPr>
          <p:cNvPr id="38" name="Text 35"/>
          <p:cNvSpPr/>
          <p:nvPr/>
        </p:nvSpPr>
        <p:spPr>
          <a:xfrm>
            <a:off x="4693444" y="1400175"/>
            <a:ext cx="4014788" cy="4083323"/>
          </a:xfrm>
          <a:prstGeom prst="roundRect">
            <a:avLst>
              <a:gd name="adj" fmla="val 5694"/>
            </a:avLst>
          </a:prstGeom>
          <a:solidFill>
            <a:srgbClr val="FFFFFF"/>
          </a:solidFill>
          <a:ln w="14288">
            <a:solidFill>
              <a:srgbClr val="00B96B"/>
            </a:solidFill>
            <a:prstDash val="solid"/>
          </a:ln>
          <a:effectLst>
            <a:outerShdw sx="100000" sy="100000" kx="0" ky="0" algn="bl" rotWithShape="0" blurRad="266700" dist="76200" dir="5400000">
              <a:srgbClr val="1A2B3C">
                <a:alpha val="8000"/>
              </a:srgbClr>
            </a:outerShdw>
          </a:effectLst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9" name="Text 36"/>
          <p:cNvSpPr/>
          <p:nvPr/>
        </p:nvSpPr>
        <p:spPr>
          <a:xfrm>
            <a:off x="4900613" y="1635919"/>
            <a:ext cx="3600450" cy="1280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00" b="1" spc="169" kern="0" dirty="0">
                <a:solidFill>
                  <a:srgbClr val="009456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THE ANSWER</a:t>
            </a:r>
            <a:endParaRPr lang="en-US" sz="800" dirty="0"/>
          </a:p>
        </p:txBody>
      </p:sp>
      <p:sp>
        <p:nvSpPr>
          <p:cNvPr id="40" name="Text 37"/>
          <p:cNvSpPr/>
          <p:nvPr/>
        </p:nvSpPr>
        <p:spPr>
          <a:xfrm>
            <a:off x="4900613" y="1821656"/>
            <a:ext cx="3600450" cy="81468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970"/>
              </a:lnSpc>
              <a:buNone/>
            </a:pPr>
            <a:r>
              <a:rPr lang="en-US" sz="2475" b="1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人剩什么？</a:t>
            </a:r>
            <a:endParaRPr lang="en-US" sz="2475" dirty="0"/>
          </a:p>
          <a:p>
            <a:pPr algn="l" indent="0" marL="0">
              <a:lnSpc>
                <a:spcPts val="2970"/>
              </a:lnSpc>
              <a:buNone/>
            </a:pPr>
            <a:r>
              <a:rPr lang="en-US" sz="2475" b="1" dirty="0">
                <a:solidFill>
                  <a:srgbClr val="00B96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行为！</a:t>
            </a:r>
            <a:endParaRPr lang="en-US" sz="2475" dirty="0"/>
          </a:p>
        </p:txBody>
      </p:sp>
      <p:pic>
        <p:nvPicPr>
          <p:cNvPr id="4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0613" y="2747442"/>
            <a:ext cx="3600450" cy="1028700"/>
          </a:xfrm>
          <a:prstGeom prst="rect">
            <a:avLst/>
          </a:prstGeom>
        </p:spPr>
      </p:pic>
      <p:sp>
        <p:nvSpPr>
          <p:cNvPr id="42" name="Text 38"/>
          <p:cNvSpPr/>
          <p:nvPr/>
        </p:nvSpPr>
        <p:spPr>
          <a:xfrm>
            <a:off x="5086350" y="2904604"/>
            <a:ext cx="3228975" cy="1280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00" b="1" spc="169" kern="0" dirty="0">
                <a:solidFill>
                  <a:srgbClr val="FFFFFF">
                    <a:alpha val="85000"/>
                  </a:srgbClr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YOU ARE WHAT YOU DO</a:t>
            </a:r>
            <a:endParaRPr lang="en-US" sz="800" dirty="0"/>
          </a:p>
        </p:txBody>
      </p:sp>
      <p:sp>
        <p:nvSpPr>
          <p:cNvPr id="43" name="Text 39"/>
          <p:cNvSpPr/>
          <p:nvPr/>
        </p:nvSpPr>
        <p:spPr>
          <a:xfrm>
            <a:off x="5086350" y="3061767"/>
            <a:ext cx="3228975" cy="5572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94"/>
              </a:lnSpc>
              <a:buNone/>
            </a:pPr>
            <a:r>
              <a:rPr lang="en-US" sz="1688" b="1" spc="113" kern="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行为是</a:t>
            </a:r>
            <a:pPr algn="l" indent="0" marL="0">
              <a:lnSpc>
                <a:spcPts val="2194"/>
              </a:lnSpc>
              <a:buNone/>
            </a:pPr>
            <a:r>
              <a:rPr lang="en-US" sz="1688" b="1" spc="113" kern="0" dirty="0">
                <a:solidFill>
                  <a:srgbClr val="FFE9D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唯一不能被 </a:t>
            </a:r>
            <a:pPr algn="l" indent="0" marL="0">
              <a:lnSpc>
                <a:spcPts val="2194"/>
              </a:lnSpc>
              <a:buNone/>
            </a:pPr>
            <a:r>
              <a:rPr lang="en-US" sz="1688" b="1" spc="113" kern="0" dirty="0">
                <a:solidFill>
                  <a:srgbClr val="FFE9DF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AI</a:t>
            </a:r>
            <a:pPr algn="l" indent="0" marL="0">
              <a:lnSpc>
                <a:spcPts val="2194"/>
              </a:lnSpc>
              <a:buNone/>
            </a:pPr>
            <a:r>
              <a:rPr lang="en-US" sz="1688" b="1" spc="113" kern="0" dirty="0">
                <a:solidFill>
                  <a:srgbClr val="FFE9D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替代</a:t>
            </a:r>
            <a:pPr algn="l" indent="0" marL="0">
              <a:lnSpc>
                <a:spcPts val="2194"/>
              </a:lnSpc>
              <a:buNone/>
            </a:pPr>
            <a:r>
              <a:rPr lang="en-US" sz="1688" b="1" spc="113" kern="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的资产</a:t>
            </a:r>
            <a:endParaRPr lang="en-US" sz="1688" dirty="0"/>
          </a:p>
        </p:txBody>
      </p:sp>
      <p:sp>
        <p:nvSpPr>
          <p:cNvPr id="44" name="Text 40"/>
          <p:cNvSpPr/>
          <p:nvPr/>
        </p:nvSpPr>
        <p:spPr>
          <a:xfrm>
            <a:off x="4900613" y="3947592"/>
            <a:ext cx="3600450" cy="385763"/>
          </a:xfrm>
          <a:prstGeom prst="roundRect">
            <a:avLst>
              <a:gd name="adj" fmla="val 29630"/>
            </a:avLst>
          </a:prstGeom>
          <a:solidFill>
            <a:srgbClr val="E6F9F1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5" name="Text 41"/>
          <p:cNvSpPr/>
          <p:nvPr/>
        </p:nvSpPr>
        <p:spPr>
          <a:xfrm>
            <a:off x="5014913" y="4033317"/>
            <a:ext cx="214313" cy="214313"/>
          </a:xfrm>
          <a:prstGeom prst="ellipse">
            <a:avLst/>
          </a:prstGeom>
          <a:solidFill>
            <a:srgbClr val="00B96B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6" name="Text 42"/>
          <p:cNvSpPr/>
          <p:nvPr/>
        </p:nvSpPr>
        <p:spPr>
          <a:xfrm>
            <a:off x="5014913" y="4033317"/>
            <a:ext cx="264319" cy="21431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1</a:t>
            </a:r>
            <a:endParaRPr lang="en-US" sz="800" dirty="0"/>
          </a:p>
        </p:txBody>
      </p:sp>
      <p:sp>
        <p:nvSpPr>
          <p:cNvPr id="47" name="Text 43"/>
          <p:cNvSpPr/>
          <p:nvPr/>
        </p:nvSpPr>
        <p:spPr>
          <a:xfrm>
            <a:off x="5329238" y="4072607"/>
            <a:ext cx="3057525" cy="1465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44" dirty="0">
                <a:solidFill>
                  <a:srgbClr val="00945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你做了什么 — 时间、动作、产出</a:t>
            </a:r>
            <a:endParaRPr lang="en-US" sz="844" dirty="0"/>
          </a:p>
        </p:txBody>
      </p:sp>
      <p:sp>
        <p:nvSpPr>
          <p:cNvPr id="48" name="Text 44"/>
          <p:cNvSpPr/>
          <p:nvPr/>
        </p:nvSpPr>
        <p:spPr>
          <a:xfrm>
            <a:off x="4900613" y="4404792"/>
            <a:ext cx="3600450" cy="385763"/>
          </a:xfrm>
          <a:prstGeom prst="roundRect">
            <a:avLst>
              <a:gd name="adj" fmla="val 29630"/>
            </a:avLst>
          </a:prstGeom>
          <a:solidFill>
            <a:srgbClr val="E6F9F1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9" name="Text 45"/>
          <p:cNvSpPr/>
          <p:nvPr/>
        </p:nvSpPr>
        <p:spPr>
          <a:xfrm>
            <a:off x="5014913" y="4490517"/>
            <a:ext cx="214313" cy="214313"/>
          </a:xfrm>
          <a:prstGeom prst="ellipse">
            <a:avLst/>
          </a:prstGeom>
          <a:solidFill>
            <a:srgbClr val="00B96B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0" name="Text 46"/>
          <p:cNvSpPr/>
          <p:nvPr/>
        </p:nvSpPr>
        <p:spPr>
          <a:xfrm>
            <a:off x="5014913" y="4490517"/>
            <a:ext cx="264319" cy="21431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2</a:t>
            </a:r>
            <a:endParaRPr lang="en-US" sz="800" dirty="0"/>
          </a:p>
        </p:txBody>
      </p:sp>
      <p:sp>
        <p:nvSpPr>
          <p:cNvPr id="51" name="Text 47"/>
          <p:cNvSpPr/>
          <p:nvPr/>
        </p:nvSpPr>
        <p:spPr>
          <a:xfrm>
            <a:off x="5329238" y="4529807"/>
            <a:ext cx="3057525" cy="1465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44" dirty="0">
                <a:solidFill>
                  <a:srgbClr val="00945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怎么做的 — 方法、协作、节奏</a:t>
            </a:r>
            <a:endParaRPr lang="en-US" sz="844" dirty="0"/>
          </a:p>
        </p:txBody>
      </p:sp>
      <p:sp>
        <p:nvSpPr>
          <p:cNvPr id="52" name="Text 48"/>
          <p:cNvSpPr/>
          <p:nvPr/>
        </p:nvSpPr>
        <p:spPr>
          <a:xfrm>
            <a:off x="4900613" y="4861992"/>
            <a:ext cx="3600450" cy="385763"/>
          </a:xfrm>
          <a:prstGeom prst="roundRect">
            <a:avLst>
              <a:gd name="adj" fmla="val 29630"/>
            </a:avLst>
          </a:prstGeom>
          <a:solidFill>
            <a:srgbClr val="E6F9F1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3" name="Text 49"/>
          <p:cNvSpPr/>
          <p:nvPr/>
        </p:nvSpPr>
        <p:spPr>
          <a:xfrm>
            <a:off x="5014913" y="4947717"/>
            <a:ext cx="214313" cy="214313"/>
          </a:xfrm>
          <a:prstGeom prst="ellipse">
            <a:avLst/>
          </a:prstGeom>
          <a:solidFill>
            <a:srgbClr val="00B96B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4" name="Text 50"/>
          <p:cNvSpPr/>
          <p:nvPr/>
        </p:nvSpPr>
        <p:spPr>
          <a:xfrm>
            <a:off x="5014913" y="4947717"/>
            <a:ext cx="264319" cy="19578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3</a:t>
            </a:r>
            <a:endParaRPr lang="en-US" sz="800" dirty="0"/>
          </a:p>
        </p:txBody>
      </p:sp>
      <p:sp>
        <p:nvSpPr>
          <p:cNvPr id="55" name="Text 51"/>
          <p:cNvSpPr/>
          <p:nvPr/>
        </p:nvSpPr>
        <p:spPr>
          <a:xfrm>
            <a:off x="5329238" y="4987007"/>
            <a:ext cx="3057525" cy="1465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44" dirty="0">
                <a:solidFill>
                  <a:srgbClr val="00945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产生了什么价值 — 给团队、给项目、给圈子</a:t>
            </a:r>
            <a:endParaRPr lang="en-US" sz="844" dirty="0"/>
          </a:p>
        </p:txBody>
      </p:sp>
      <p:sp>
        <p:nvSpPr>
          <p:cNvPr id="56" name="Text 52"/>
          <p:cNvSpPr/>
          <p:nvPr/>
        </p:nvSpPr>
        <p:spPr>
          <a:xfrm>
            <a:off x="428625" y="4843463"/>
            <a:ext cx="7938381" cy="1388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731" spc="56" kern="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领咖网 · </a:t>
            </a:r>
            <a:pPr algn="l" indent="0" marL="0">
              <a:buNone/>
            </a:pPr>
            <a:r>
              <a:rPr lang="en-US" sz="731" spc="56" kern="0" dirty="0">
                <a:solidFill>
                  <a:srgbClr val="94A3B8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Lingka</a:t>
            </a:r>
            <a:pPr algn="l" indent="0" marL="0">
              <a:buNone/>
            </a:pPr>
            <a:r>
              <a:rPr lang="en-US" sz="731" spc="56" kern="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</a:t>
            </a:r>
            <a:pPr algn="l" indent="0" marL="0">
              <a:buNone/>
            </a:pPr>
            <a:r>
              <a:rPr lang="en-US" sz="731" spc="56" kern="0" dirty="0">
                <a:solidFill>
                  <a:srgbClr val="94A3B8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Network</a:t>
            </a:r>
            <a:endParaRPr lang="en-US" sz="731" dirty="0"/>
          </a:p>
        </p:txBody>
      </p:sp>
      <p:sp>
        <p:nvSpPr>
          <p:cNvPr id="57" name="Text 53"/>
          <p:cNvSpPr/>
          <p:nvPr/>
        </p:nvSpPr>
        <p:spPr>
          <a:xfrm>
            <a:off x="8381293" y="4843463"/>
            <a:ext cx="477842" cy="1519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00" spc="56" kern="0" dirty="0">
                <a:solidFill>
                  <a:srgbClr val="94A3B8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06 / 24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858000" y="-571500"/>
            <a:ext cx="1714500" cy="1714500"/>
          </a:xfrm>
          <a:prstGeom prst="ellipse">
            <a:avLst/>
          </a:prstGeom>
          <a:solidFill>
            <a:srgbClr val="00B96B">
              <a:alpha val="14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" name="Shape 1"/>
          <p:cNvSpPr/>
          <p:nvPr/>
        </p:nvSpPr>
        <p:spPr>
          <a:xfrm>
            <a:off x="446484" y="4108326"/>
            <a:ext cx="0" cy="439341"/>
          </a:xfrm>
          <a:prstGeom prst="line">
            <a:avLst/>
          </a:prstGeom>
          <a:noFill/>
          <a:ln w="35719">
            <a:solidFill>
              <a:srgbClr val="FF6B35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405765" y="344386"/>
            <a:ext cx="1092614" cy="254203"/>
          </a:xfrm>
          <a:prstGeom prst="roundRect">
            <a:avLst>
              <a:gd name="adj" fmla="val 3743258"/>
            </a:avLst>
          </a:prstGeom>
          <a:solidFill>
            <a:srgbClr val="FFE9DF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" name="Text 3"/>
          <p:cNvSpPr/>
          <p:nvPr/>
        </p:nvSpPr>
        <p:spPr>
          <a:xfrm>
            <a:off x="428625" y="357188"/>
            <a:ext cx="1046894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800" spc="56" kern="0" dirty="0">
                <a:solidFill>
                  <a:srgbClr val="FF6B35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COMPARE · 01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477194" y="664369"/>
            <a:ext cx="522722" cy="371475"/>
          </a:xfrm>
          <a:prstGeom prst="roundRect">
            <a:avLst>
              <a:gd name="adj" fmla="val 20513"/>
            </a:avLst>
          </a:prstGeom>
          <a:solidFill>
            <a:srgbClr val="FF6B35">
              <a:alpha val="10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8" name="Text 5"/>
          <p:cNvSpPr/>
          <p:nvPr/>
        </p:nvSpPr>
        <p:spPr>
          <a:xfrm>
            <a:off x="428625" y="671513"/>
            <a:ext cx="2941939" cy="3903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46"/>
              </a:lnSpc>
              <a:buNone/>
            </a:pPr>
            <a:r>
              <a:rPr lang="en-US" sz="2588" b="1" spc="-56" kern="0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领咖网 </a:t>
            </a:r>
            <a:pPr algn="l" indent="0" marL="0">
              <a:lnSpc>
                <a:spcPts val="2846"/>
              </a:lnSpc>
              <a:buNone/>
            </a:pPr>
            <a:r>
              <a:rPr lang="en-US" sz="2588" b="1" spc="-56" kern="0" dirty="0">
                <a:solidFill>
                  <a:srgbClr val="FF6B35"/>
                </a:solidFill>
                <a:highlight>
                  <a:srgbClr val="FF6B35"/>
                </a:highlight>
                <a:latin typeface="Carlito" pitchFamily="34" charset="0"/>
                <a:ea typeface="Carlito" pitchFamily="34" charset="-122"/>
                <a:cs typeface="Carlito" pitchFamily="34" charset="-120"/>
              </a:rPr>
              <a:t>vs</a:t>
            </a:r>
            <a:pPr algn="l" indent="0" marL="0">
              <a:lnSpc>
                <a:spcPts val="2846"/>
              </a:lnSpc>
              <a:buNone/>
            </a:pPr>
            <a:r>
              <a:rPr lang="en-US" sz="2588" b="1" spc="-56" kern="0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微信</a:t>
            </a:r>
            <a:endParaRPr lang="en-US" sz="2588" dirty="0"/>
          </a:p>
        </p:txBody>
      </p:sp>
      <p:sp>
        <p:nvSpPr>
          <p:cNvPr id="9" name="Text 6"/>
          <p:cNvSpPr/>
          <p:nvPr/>
        </p:nvSpPr>
        <p:spPr>
          <a:xfrm>
            <a:off x="8309409" y="918642"/>
            <a:ext cx="609203" cy="1254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00" spc="113" kern="0" dirty="0">
                <a:solidFill>
                  <a:srgbClr val="94A3B8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07 / 24</a:t>
            </a:r>
            <a:endParaRPr lang="en-US" sz="800" dirty="0"/>
          </a:p>
        </p:txBody>
      </p:sp>
      <p:sp>
        <p:nvSpPr>
          <p:cNvPr id="10" name="Text 7"/>
          <p:cNvSpPr/>
          <p:nvPr/>
        </p:nvSpPr>
        <p:spPr>
          <a:xfrm>
            <a:off x="435769" y="1268685"/>
            <a:ext cx="3671888" cy="2632472"/>
          </a:xfrm>
          <a:prstGeom prst="roundRect">
            <a:avLst>
              <a:gd name="adj" fmla="val 8684"/>
            </a:avLst>
          </a:prstGeom>
          <a:solidFill>
            <a:srgbClr val="FFFFFF"/>
          </a:solidFill>
          <a:ln w="14288">
            <a:solidFill>
              <a:srgbClr val="E8EEF2"/>
            </a:solidFill>
            <a:prstDash val="solid"/>
          </a:ln>
          <a:effectLst>
            <a:outerShdw sx="100000" sy="100000" kx="0" ky="0" algn="bl" rotWithShape="0" blurRad="228600" dist="57150" dir="5400000">
              <a:srgbClr val="1A2B3C">
                <a:alpha val="8000"/>
              </a:srgbClr>
            </a:outerShdw>
          </a:effectLst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1" name="Text 8"/>
          <p:cNvSpPr/>
          <p:nvPr/>
        </p:nvSpPr>
        <p:spPr>
          <a:xfrm>
            <a:off x="642938" y="1475854"/>
            <a:ext cx="314325" cy="314325"/>
          </a:xfrm>
          <a:prstGeom prst="roundRect">
            <a:avLst>
              <a:gd name="adj" fmla="val 36364"/>
            </a:avLst>
          </a:prstGeom>
          <a:solidFill>
            <a:srgbClr val="F0F4F8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2" name="Text 9"/>
          <p:cNvSpPr/>
          <p:nvPr/>
        </p:nvSpPr>
        <p:spPr>
          <a:xfrm>
            <a:off x="697230" y="1530147"/>
            <a:ext cx="205740" cy="20574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350" dirty="0">
                <a:solidFill>
                  <a:srgbClr val="1A2B3C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💬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1042988" y="1508001"/>
            <a:ext cx="2857500" cy="270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463" b="1" spc="56" kern="0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微信</a:t>
            </a:r>
            <a:endParaRPr lang="en-US" sz="1463" dirty="0"/>
          </a:p>
        </p:txBody>
      </p:sp>
      <p:sp>
        <p:nvSpPr>
          <p:cNvPr id="14" name="Text 11"/>
          <p:cNvSpPr/>
          <p:nvPr/>
        </p:nvSpPr>
        <p:spPr>
          <a:xfrm>
            <a:off x="642938" y="1833042"/>
            <a:ext cx="3257550" cy="1388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731" spc="56" kern="0" dirty="0">
                <a:solidFill>
                  <a:srgbClr val="94A3B8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WeChat</a:t>
            </a:r>
            <a:pPr algn="l" indent="0" marL="0">
              <a:buNone/>
            </a:pPr>
            <a:r>
              <a:rPr lang="en-US" sz="731" spc="56" kern="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· 沟通工具</a:t>
            </a:r>
            <a:endParaRPr lang="en-US" sz="731" dirty="0"/>
          </a:p>
        </p:txBody>
      </p:sp>
      <p:sp>
        <p:nvSpPr>
          <p:cNvPr id="15" name="Text 12"/>
          <p:cNvSpPr/>
          <p:nvPr/>
        </p:nvSpPr>
        <p:spPr>
          <a:xfrm>
            <a:off x="642938" y="2090217"/>
            <a:ext cx="3257550" cy="16999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lnSpc>
                <a:spcPts val="1266"/>
              </a:lnSpc>
              <a:buSzPct val="100000"/>
              <a:buChar char="•"/>
            </a:pPr>
            <a:r>
              <a:rPr lang="en-US" sz="844" dirty="0">
                <a:solidFill>
                  <a:srgbClr val="5A6B7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定位：人与人之间的即时沟通工具</a:t>
            </a:r>
            <a:endParaRPr lang="en-US" sz="844" dirty="0"/>
          </a:p>
          <a:p>
            <a:pPr algn="l" marL="342900" indent="-342900">
              <a:lnSpc>
                <a:spcPts val="1266"/>
              </a:lnSpc>
              <a:buSzPct val="100000"/>
              <a:buChar char="•"/>
            </a:pPr>
            <a:r>
              <a:rPr lang="en-US" sz="844" dirty="0">
                <a:solidFill>
                  <a:srgbClr val="5A6B7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核心动作：聊天、群聊、发朋友圈</a:t>
            </a:r>
            <a:endParaRPr lang="en-US" sz="844" dirty="0"/>
          </a:p>
          <a:p>
            <a:pPr algn="l" marL="342900" indent="-342900">
              <a:lnSpc>
                <a:spcPts val="1266"/>
              </a:lnSpc>
              <a:buSzPct val="100000"/>
              <a:buChar char="•"/>
            </a:pPr>
            <a:r>
              <a:rPr lang="en-US" sz="844" dirty="0">
                <a:solidFill>
                  <a:srgbClr val="5A6B7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记录什么：聊天消息、好友关系</a:t>
            </a:r>
            <a:endParaRPr lang="en-US" sz="844" dirty="0"/>
          </a:p>
          <a:p>
            <a:pPr algn="l" marL="342900" indent="-342900">
              <a:lnSpc>
                <a:spcPts val="1266"/>
              </a:lnSpc>
              <a:buSzPct val="100000"/>
              <a:buChar char="•"/>
            </a:pPr>
            <a:r>
              <a:rPr lang="en-US" sz="844" dirty="0">
                <a:solidFill>
                  <a:srgbClr val="5A6B7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利益分配：无</a:t>
            </a:r>
            <a:endParaRPr lang="en-US" sz="844" dirty="0"/>
          </a:p>
          <a:p>
            <a:pPr algn="l" marL="342900" indent="-342900">
              <a:lnSpc>
                <a:spcPts val="1266"/>
              </a:lnSpc>
              <a:buSzPct val="100000"/>
              <a:buChar char="•"/>
            </a:pPr>
            <a:r>
              <a:rPr lang="en-US" sz="844" dirty="0">
                <a:solidFill>
                  <a:srgbClr val="5A6B7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你扮演：用户</a:t>
            </a:r>
            <a:endParaRPr lang="en-US" sz="844" dirty="0"/>
          </a:p>
        </p:txBody>
      </p:sp>
      <p:pic>
        <p:nvPicPr>
          <p:cNvPr id="1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0" y="1261542"/>
            <a:ext cx="3686175" cy="2646759"/>
          </a:xfrm>
          <a:prstGeom prst="rect">
            <a:avLst/>
          </a:prstGeom>
        </p:spPr>
      </p:pic>
      <p:sp>
        <p:nvSpPr>
          <p:cNvPr id="17" name="Text 13"/>
          <p:cNvSpPr/>
          <p:nvPr/>
        </p:nvSpPr>
        <p:spPr>
          <a:xfrm>
            <a:off x="5229225" y="1461567"/>
            <a:ext cx="314325" cy="314325"/>
          </a:xfrm>
          <a:prstGeom prst="roundRect">
            <a:avLst>
              <a:gd name="adj" fmla="val 36364"/>
            </a:avLst>
          </a:prstGeom>
          <a:solidFill>
            <a:srgbClr val="FFFFFF">
              <a:alpha val="22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8" name="Text 14"/>
          <p:cNvSpPr/>
          <p:nvPr/>
        </p:nvSpPr>
        <p:spPr>
          <a:xfrm>
            <a:off x="5283518" y="1515859"/>
            <a:ext cx="205740" cy="20574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🌿</a:t>
            </a:r>
            <a:endParaRPr lang="en-US" sz="1350" dirty="0"/>
          </a:p>
        </p:txBody>
      </p:sp>
      <p:sp>
        <p:nvSpPr>
          <p:cNvPr id="19" name="Text 15"/>
          <p:cNvSpPr/>
          <p:nvPr/>
        </p:nvSpPr>
        <p:spPr>
          <a:xfrm>
            <a:off x="5629275" y="1493713"/>
            <a:ext cx="2886075" cy="270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463" b="1" spc="56" kern="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领咖网</a:t>
            </a:r>
            <a:endParaRPr lang="en-US" sz="1463" dirty="0"/>
          </a:p>
        </p:txBody>
      </p:sp>
      <p:sp>
        <p:nvSpPr>
          <p:cNvPr id="20" name="Text 16"/>
          <p:cNvSpPr/>
          <p:nvPr/>
        </p:nvSpPr>
        <p:spPr>
          <a:xfrm>
            <a:off x="5229225" y="1818754"/>
            <a:ext cx="3286125" cy="1388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731" spc="56" kern="0" dirty="0">
                <a:solidFill>
                  <a:srgbClr val="FFFFFF">
                    <a:alpha val="85000"/>
                  </a:srgbClr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Lingka</a:t>
            </a:r>
            <a:pPr algn="l" indent="0" marL="0">
              <a:buNone/>
            </a:pPr>
            <a:r>
              <a:rPr lang="en-US" sz="731" spc="56" kern="0" dirty="0">
                <a:solidFill>
                  <a:srgbClr val="FFFFFF">
                    <a:alpha val="85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· 协作工具</a:t>
            </a:r>
            <a:endParaRPr lang="en-US" sz="731" dirty="0"/>
          </a:p>
        </p:txBody>
      </p:sp>
      <p:sp>
        <p:nvSpPr>
          <p:cNvPr id="21" name="Text 17"/>
          <p:cNvSpPr/>
          <p:nvPr/>
        </p:nvSpPr>
        <p:spPr>
          <a:xfrm>
            <a:off x="5229225" y="2075929"/>
            <a:ext cx="3286125" cy="16999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lnSpc>
                <a:spcPts val="1266"/>
              </a:lnSpc>
              <a:buSzPct val="100000"/>
              <a:buChar char="•"/>
            </a:pPr>
            <a:r>
              <a:rPr lang="en-US" sz="844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定位：人与人之间的协作网络</a:t>
            </a:r>
            <a:endParaRPr lang="en-US" sz="844" dirty="0"/>
          </a:p>
          <a:p>
            <a:pPr algn="l" marL="342900" indent="-342900">
              <a:lnSpc>
                <a:spcPts val="1266"/>
              </a:lnSpc>
              <a:buSzPct val="100000"/>
              <a:buChar char="•"/>
            </a:pPr>
            <a:r>
              <a:rPr lang="en-US" sz="844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核心动作：行为记录、贡献、分配</a:t>
            </a:r>
            <a:endParaRPr lang="en-US" sz="844" dirty="0"/>
          </a:p>
          <a:p>
            <a:pPr algn="l" marL="342900" indent="-342900">
              <a:lnSpc>
                <a:spcPts val="1266"/>
              </a:lnSpc>
              <a:buSzPct val="100000"/>
              <a:buChar char="•"/>
            </a:pPr>
            <a:r>
              <a:rPr lang="en-US" sz="844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记录什么：每一次行为及其价值</a:t>
            </a:r>
            <a:endParaRPr lang="en-US" sz="844" dirty="0"/>
          </a:p>
          <a:p>
            <a:pPr algn="l" marL="342900" indent="-342900">
              <a:lnSpc>
                <a:spcPts val="1266"/>
              </a:lnSpc>
              <a:buSzPct val="100000"/>
              <a:buChar char="•"/>
            </a:pPr>
            <a:r>
              <a:rPr lang="en-US" sz="844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利益分配：日结+月结，自动执行</a:t>
            </a:r>
            <a:endParaRPr lang="en-US" sz="844" dirty="0"/>
          </a:p>
          <a:p>
            <a:pPr algn="l" marL="342900" indent="-342900">
              <a:lnSpc>
                <a:spcPts val="1266"/>
              </a:lnSpc>
              <a:buSzPct val="100000"/>
              <a:buChar char="•"/>
            </a:pPr>
            <a:r>
              <a:rPr lang="en-US" sz="844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你扮演：协作者</a:t>
            </a:r>
            <a:endParaRPr lang="en-US" sz="844" dirty="0"/>
          </a:p>
        </p:txBody>
      </p:sp>
      <p:sp>
        <p:nvSpPr>
          <p:cNvPr id="22" name="Text 18"/>
          <p:cNvSpPr/>
          <p:nvPr/>
        </p:nvSpPr>
        <p:spPr>
          <a:xfrm>
            <a:off x="428625" y="4108326"/>
            <a:ext cx="8286750" cy="439341"/>
          </a:xfrm>
          <a:prstGeom prst="roundRect">
            <a:avLst>
              <a:gd name="adj" fmla="val 3468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52400" dist="38100" dir="5400000">
              <a:srgbClr val="1A2B3C">
                <a:alpha val="6000"/>
              </a:srgbClr>
            </a:outerShdw>
          </a:effectLst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3" name="Text 19"/>
          <p:cNvSpPr/>
          <p:nvPr/>
        </p:nvSpPr>
        <p:spPr>
          <a:xfrm>
            <a:off x="428625" y="4108326"/>
            <a:ext cx="8286750" cy="474488"/>
          </a:xfrm>
          <a:prstGeom prst="rect">
            <a:avLst/>
          </a:prstGeom>
          <a:noFill/>
          <a:ln/>
        </p:spPr>
        <p:txBody>
          <a:bodyPr wrap="square" lIns="200025" tIns="128588" rIns="200025" bIns="128588" rtlCol="0" anchor="t"/>
          <a:lstStyle/>
          <a:p>
            <a:pPr algn="l" indent="0" marL="0">
              <a:lnSpc>
                <a:spcPts val="1434"/>
              </a:lnSpc>
              <a:buNone/>
            </a:pPr>
            <a:r>
              <a:rPr lang="en-US" sz="956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微信帮你 </a:t>
            </a:r>
            <a:pPr algn="l" indent="0" marL="0">
              <a:lnSpc>
                <a:spcPts val="1434"/>
              </a:lnSpc>
              <a:buNone/>
            </a:pPr>
            <a:r>
              <a:rPr lang="en-US" sz="956" b="1" dirty="0">
                <a:solidFill>
                  <a:srgbClr val="FF6B3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说</a:t>
            </a:r>
            <a:pPr algn="l" indent="0" marL="0">
              <a:lnSpc>
                <a:spcPts val="1434"/>
              </a:lnSpc>
              <a:buNone/>
            </a:pPr>
            <a:r>
              <a:rPr lang="en-US" sz="956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，领咖帮你 </a:t>
            </a:r>
            <a:pPr algn="l" indent="0" marL="0">
              <a:lnSpc>
                <a:spcPts val="1434"/>
              </a:lnSpc>
              <a:buNone/>
            </a:pPr>
            <a:r>
              <a:rPr lang="en-US" sz="956" b="1" dirty="0">
                <a:solidFill>
                  <a:srgbClr val="FF6B3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做</a:t>
            </a:r>
            <a:pPr algn="l" indent="0" marL="0">
              <a:lnSpc>
                <a:spcPts val="1434"/>
              </a:lnSpc>
              <a:buNone/>
            </a:pPr>
            <a:r>
              <a:rPr lang="en-US" sz="956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</a:t>
            </a:r>
            <a:pPr algn="l" indent="0" marL="0">
              <a:lnSpc>
                <a:spcPts val="1434"/>
              </a:lnSpc>
              <a:buNone/>
            </a:pPr>
            <a:r>
              <a:rPr lang="en-US" sz="956" dirty="0">
                <a:solidFill>
                  <a:srgbClr val="94A3B8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→</a:t>
            </a:r>
            <a:pPr algn="l" indent="0" marL="0">
              <a:lnSpc>
                <a:spcPts val="1434"/>
              </a:lnSpc>
              <a:buNone/>
            </a:pPr>
            <a:r>
              <a:rPr lang="en-US" sz="956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说出去的话会消失，</a:t>
            </a:r>
            <a:pPr algn="l" indent="0" marL="0">
              <a:lnSpc>
                <a:spcPts val="1434"/>
              </a:lnSpc>
              <a:buNone/>
            </a:pPr>
            <a:r>
              <a:rPr lang="en-US" sz="956" b="1" dirty="0">
                <a:solidFill>
                  <a:srgbClr val="FF6B3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做出来的行为会沉淀为资产</a:t>
            </a:r>
            <a:endParaRPr lang="en-US" sz="956" dirty="0"/>
          </a:p>
        </p:txBody>
      </p:sp>
      <p:sp>
        <p:nvSpPr>
          <p:cNvPr id="24" name="Text 20"/>
          <p:cNvSpPr/>
          <p:nvPr/>
        </p:nvSpPr>
        <p:spPr>
          <a:xfrm>
            <a:off x="4296966" y="2309887"/>
            <a:ext cx="550069" cy="550069"/>
          </a:xfrm>
          <a:prstGeom prst="ellipse">
            <a:avLst/>
          </a:prstGeom>
          <a:solidFill>
            <a:srgbClr val="FFFFFF"/>
          </a:solidFill>
          <a:ln w="21431">
            <a:solidFill>
              <a:srgbClr val="FF6B35"/>
            </a:solidFill>
            <a:prstDash val="solid"/>
          </a:ln>
          <a:effectLst>
            <a:outerShdw sx="100000" sy="100000" kx="0" ky="0" algn="bl" rotWithShape="0" blurRad="171450" dist="57150" dir="5400000">
              <a:srgbClr val="FF6B35">
                <a:alpha val="25000"/>
              </a:srgbClr>
            </a:outerShdw>
          </a:effectLst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5" name="Text 21"/>
          <p:cNvSpPr/>
          <p:nvPr/>
        </p:nvSpPr>
        <p:spPr>
          <a:xfrm>
            <a:off x="4286250" y="2299171"/>
            <a:ext cx="571500" cy="5715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6B35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VS</a:t>
            </a:r>
            <a:endParaRPr lang="en-US" sz="1800" dirty="0"/>
          </a:p>
        </p:txBody>
      </p:sp>
      <p:sp>
        <p:nvSpPr>
          <p:cNvPr id="26" name="Text 22"/>
          <p:cNvSpPr/>
          <p:nvPr/>
        </p:nvSpPr>
        <p:spPr>
          <a:xfrm>
            <a:off x="428625" y="4843463"/>
            <a:ext cx="7938381" cy="1388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731" spc="56" kern="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领咖网 · </a:t>
            </a:r>
            <a:pPr algn="l" indent="0" marL="0">
              <a:buNone/>
            </a:pPr>
            <a:r>
              <a:rPr lang="en-US" sz="731" spc="56" kern="0" dirty="0">
                <a:solidFill>
                  <a:srgbClr val="94A3B8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Lingka</a:t>
            </a:r>
            <a:pPr algn="l" indent="0" marL="0">
              <a:buNone/>
            </a:pPr>
            <a:r>
              <a:rPr lang="en-US" sz="731" spc="56" kern="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</a:t>
            </a:r>
            <a:pPr algn="l" indent="0" marL="0">
              <a:buNone/>
            </a:pPr>
            <a:r>
              <a:rPr lang="en-US" sz="731" spc="56" kern="0" dirty="0">
                <a:solidFill>
                  <a:srgbClr val="94A3B8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Network</a:t>
            </a:r>
            <a:endParaRPr lang="en-US" sz="731" dirty="0"/>
          </a:p>
        </p:txBody>
      </p:sp>
      <p:sp>
        <p:nvSpPr>
          <p:cNvPr id="27" name="Text 23"/>
          <p:cNvSpPr/>
          <p:nvPr/>
        </p:nvSpPr>
        <p:spPr>
          <a:xfrm>
            <a:off x="8381293" y="4843463"/>
            <a:ext cx="477842" cy="1519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00" spc="56" kern="0" dirty="0">
                <a:solidFill>
                  <a:srgbClr val="94A3B8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07 / 24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14375" y="-714375"/>
            <a:ext cx="1857375" cy="1857375"/>
          </a:xfrm>
          <a:prstGeom prst="ellipse">
            <a:avLst/>
          </a:prstGeom>
          <a:solidFill>
            <a:srgbClr val="FFB930">
              <a:alpha val="18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" name="Shape 1"/>
          <p:cNvSpPr/>
          <p:nvPr/>
        </p:nvSpPr>
        <p:spPr>
          <a:xfrm>
            <a:off x="5844704" y="4208338"/>
            <a:ext cx="0" cy="424272"/>
          </a:xfrm>
          <a:prstGeom prst="line">
            <a:avLst/>
          </a:prstGeom>
          <a:noFill/>
          <a:ln w="7144">
            <a:solidFill>
              <a:srgbClr val="E8EEF2"/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3299185" y="4208338"/>
            <a:ext cx="0" cy="424272"/>
          </a:xfrm>
          <a:prstGeom prst="line">
            <a:avLst/>
          </a:prstGeom>
          <a:noFill/>
          <a:ln w="7144">
            <a:solidFill>
              <a:srgbClr val="E8EEF2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405765" y="344386"/>
            <a:ext cx="1092614" cy="254203"/>
          </a:xfrm>
          <a:prstGeom prst="roundRect">
            <a:avLst>
              <a:gd name="adj" fmla="val 3743258"/>
            </a:avLst>
          </a:prstGeom>
          <a:solidFill>
            <a:srgbClr val="FFE9DF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7" name="Text 4"/>
          <p:cNvSpPr/>
          <p:nvPr/>
        </p:nvSpPr>
        <p:spPr>
          <a:xfrm>
            <a:off x="428625" y="357188"/>
            <a:ext cx="1046894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800" spc="56" kern="0" dirty="0">
                <a:solidFill>
                  <a:srgbClr val="FF6B35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COMPARE · 02</a:t>
            </a:r>
            <a:endParaRPr lang="en-US" sz="800" dirty="0"/>
          </a:p>
        </p:txBody>
      </p:sp>
      <p:sp>
        <p:nvSpPr>
          <p:cNvPr id="8" name="Text 5"/>
          <p:cNvSpPr/>
          <p:nvPr/>
        </p:nvSpPr>
        <p:spPr>
          <a:xfrm>
            <a:off x="1477194" y="664369"/>
            <a:ext cx="522722" cy="371475"/>
          </a:xfrm>
          <a:prstGeom prst="roundRect">
            <a:avLst>
              <a:gd name="adj" fmla="val 20513"/>
            </a:avLst>
          </a:prstGeom>
          <a:solidFill>
            <a:srgbClr val="FF6B35">
              <a:alpha val="10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9" name="Text 6"/>
          <p:cNvSpPr/>
          <p:nvPr/>
        </p:nvSpPr>
        <p:spPr>
          <a:xfrm>
            <a:off x="428625" y="671513"/>
            <a:ext cx="3447236" cy="3903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46"/>
              </a:lnSpc>
              <a:buNone/>
            </a:pPr>
            <a:r>
              <a:rPr lang="en-US" sz="2588" b="1" spc="-56" kern="0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领咖网 </a:t>
            </a:r>
            <a:pPr algn="l" indent="0" marL="0">
              <a:lnSpc>
                <a:spcPts val="2846"/>
              </a:lnSpc>
              <a:buNone/>
            </a:pPr>
            <a:r>
              <a:rPr lang="en-US" sz="2588" b="1" spc="-56" kern="0" dirty="0">
                <a:solidFill>
                  <a:srgbClr val="FF6B35"/>
                </a:solidFill>
                <a:highlight>
                  <a:srgbClr val="FF6B35"/>
                </a:highlight>
                <a:latin typeface="Carlito" pitchFamily="34" charset="0"/>
                <a:ea typeface="Carlito" pitchFamily="34" charset="-122"/>
                <a:cs typeface="Carlito" pitchFamily="34" charset="-120"/>
              </a:rPr>
              <a:t>vs</a:t>
            </a:r>
            <a:pPr algn="l" indent="0" marL="0">
              <a:lnSpc>
                <a:spcPts val="2846"/>
              </a:lnSpc>
              <a:buNone/>
            </a:pPr>
            <a:r>
              <a:rPr lang="en-US" sz="2588" b="1" spc="-56" kern="0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电商平台</a:t>
            </a:r>
            <a:endParaRPr lang="en-US" sz="2588" dirty="0"/>
          </a:p>
        </p:txBody>
      </p:sp>
      <p:sp>
        <p:nvSpPr>
          <p:cNvPr id="10" name="Text 7"/>
          <p:cNvSpPr/>
          <p:nvPr/>
        </p:nvSpPr>
        <p:spPr>
          <a:xfrm>
            <a:off x="8309409" y="918642"/>
            <a:ext cx="609203" cy="1254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00" spc="113" kern="0" dirty="0">
                <a:solidFill>
                  <a:srgbClr val="94A3B8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08 / 24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435769" y="1268685"/>
            <a:ext cx="3671888" cy="2632472"/>
          </a:xfrm>
          <a:prstGeom prst="roundRect">
            <a:avLst>
              <a:gd name="adj" fmla="val 8684"/>
            </a:avLst>
          </a:prstGeom>
          <a:solidFill>
            <a:srgbClr val="FFFFFF"/>
          </a:solidFill>
          <a:ln w="14288">
            <a:solidFill>
              <a:srgbClr val="E8EEF2"/>
            </a:solidFill>
            <a:prstDash val="solid"/>
          </a:ln>
          <a:effectLst>
            <a:outerShdw sx="100000" sy="100000" kx="0" ky="0" algn="bl" rotWithShape="0" blurRad="228600" dist="57150" dir="5400000">
              <a:srgbClr val="1A2B3C">
                <a:alpha val="8000"/>
              </a:srgbClr>
            </a:outerShdw>
          </a:effectLst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2" name="Text 9"/>
          <p:cNvSpPr/>
          <p:nvPr/>
        </p:nvSpPr>
        <p:spPr>
          <a:xfrm>
            <a:off x="642938" y="1475854"/>
            <a:ext cx="314325" cy="314325"/>
          </a:xfrm>
          <a:prstGeom prst="roundRect">
            <a:avLst>
              <a:gd name="adj" fmla="val 36364"/>
            </a:avLst>
          </a:prstGeom>
          <a:solidFill>
            <a:srgbClr val="F0F4F8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3" name="Text 10"/>
          <p:cNvSpPr/>
          <p:nvPr/>
        </p:nvSpPr>
        <p:spPr>
          <a:xfrm>
            <a:off x="697230" y="1530147"/>
            <a:ext cx="205740" cy="20574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350" dirty="0">
                <a:solidFill>
                  <a:srgbClr val="1A2B3C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🛒</a:t>
            </a:r>
            <a:endParaRPr lang="en-US" sz="1350" dirty="0"/>
          </a:p>
        </p:txBody>
      </p:sp>
      <p:sp>
        <p:nvSpPr>
          <p:cNvPr id="14" name="Text 11"/>
          <p:cNvSpPr/>
          <p:nvPr/>
        </p:nvSpPr>
        <p:spPr>
          <a:xfrm>
            <a:off x="1042988" y="1508001"/>
            <a:ext cx="2857500" cy="270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463" b="1" spc="56" kern="0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电商平台</a:t>
            </a:r>
            <a:endParaRPr lang="en-US" sz="1463" dirty="0"/>
          </a:p>
        </p:txBody>
      </p:sp>
      <p:sp>
        <p:nvSpPr>
          <p:cNvPr id="15" name="Text 12"/>
          <p:cNvSpPr/>
          <p:nvPr/>
        </p:nvSpPr>
        <p:spPr>
          <a:xfrm>
            <a:off x="642938" y="1833042"/>
            <a:ext cx="3257550" cy="1388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731" spc="56" kern="0" dirty="0">
                <a:solidFill>
                  <a:srgbClr val="94A3B8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E-COMMERCE</a:t>
            </a:r>
            <a:pPr algn="l" indent="0" marL="0">
              <a:buNone/>
            </a:pPr>
            <a:r>
              <a:rPr lang="en-US" sz="731" spc="56" kern="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· 卖货场</a:t>
            </a:r>
            <a:endParaRPr lang="en-US" sz="731" dirty="0"/>
          </a:p>
        </p:txBody>
      </p:sp>
      <p:sp>
        <p:nvSpPr>
          <p:cNvPr id="16" name="Text 13"/>
          <p:cNvSpPr/>
          <p:nvPr/>
        </p:nvSpPr>
        <p:spPr>
          <a:xfrm>
            <a:off x="642938" y="2090217"/>
            <a:ext cx="3257550" cy="16999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lnSpc>
                <a:spcPts val="1266"/>
              </a:lnSpc>
              <a:buSzPct val="100000"/>
              <a:buChar char="•"/>
            </a:pPr>
            <a:r>
              <a:rPr lang="en-US" sz="844" dirty="0">
                <a:solidFill>
                  <a:srgbClr val="5A6B7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定位：交易场所，促成买卖</a:t>
            </a:r>
            <a:endParaRPr lang="en-US" sz="844" dirty="0"/>
          </a:p>
          <a:p>
            <a:pPr algn="l" marL="342900" indent="-342900">
              <a:lnSpc>
                <a:spcPts val="1266"/>
              </a:lnSpc>
              <a:buSzPct val="100000"/>
              <a:buChar char="•"/>
            </a:pPr>
            <a:r>
              <a:rPr lang="en-US" sz="844" dirty="0">
                <a:solidFill>
                  <a:srgbClr val="5A6B7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核心动作：上架、下单、付款</a:t>
            </a:r>
            <a:endParaRPr lang="en-US" sz="844" dirty="0"/>
          </a:p>
          <a:p>
            <a:pPr algn="l" marL="342900" indent="-342900">
              <a:lnSpc>
                <a:spcPts val="1266"/>
              </a:lnSpc>
              <a:buSzPct val="100000"/>
              <a:buChar char="•"/>
            </a:pPr>
            <a:r>
              <a:rPr lang="en-US" sz="844" dirty="0">
                <a:solidFill>
                  <a:srgbClr val="5A6B7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盈利模式：平台抽佣</a:t>
            </a:r>
            <a:endParaRPr lang="en-US" sz="844" dirty="0"/>
          </a:p>
          <a:p>
            <a:pPr algn="l" marL="342900" indent="-342900">
              <a:lnSpc>
                <a:spcPts val="1266"/>
              </a:lnSpc>
              <a:buSzPct val="100000"/>
              <a:buChar char="•"/>
            </a:pPr>
            <a:r>
              <a:rPr lang="en-US" sz="844" dirty="0">
                <a:solidFill>
                  <a:srgbClr val="5A6B7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数据归属：归平台</a:t>
            </a:r>
            <a:endParaRPr lang="en-US" sz="844" dirty="0"/>
          </a:p>
          <a:p>
            <a:pPr algn="l" marL="342900" indent="-342900">
              <a:lnSpc>
                <a:spcPts val="1266"/>
              </a:lnSpc>
              <a:buSzPct val="100000"/>
              <a:buChar char="•"/>
            </a:pPr>
            <a:r>
              <a:rPr lang="en-US" sz="844" dirty="0">
                <a:solidFill>
                  <a:srgbClr val="5A6B7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用户角色：买家 / 卖家</a:t>
            </a:r>
            <a:endParaRPr lang="en-US" sz="844" dirty="0"/>
          </a:p>
        </p:txBody>
      </p:sp>
      <p:pic>
        <p:nvPicPr>
          <p:cNvPr id="1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0" y="1261542"/>
            <a:ext cx="3686175" cy="2646759"/>
          </a:xfrm>
          <a:prstGeom prst="rect">
            <a:avLst/>
          </a:prstGeom>
        </p:spPr>
      </p:pic>
      <p:sp>
        <p:nvSpPr>
          <p:cNvPr id="18" name="Text 14"/>
          <p:cNvSpPr/>
          <p:nvPr/>
        </p:nvSpPr>
        <p:spPr>
          <a:xfrm>
            <a:off x="5229225" y="1461567"/>
            <a:ext cx="314325" cy="314325"/>
          </a:xfrm>
          <a:prstGeom prst="roundRect">
            <a:avLst>
              <a:gd name="adj" fmla="val 36364"/>
            </a:avLst>
          </a:prstGeom>
          <a:solidFill>
            <a:srgbClr val="FFFFFF">
              <a:alpha val="22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9" name="Text 15"/>
          <p:cNvSpPr/>
          <p:nvPr/>
        </p:nvSpPr>
        <p:spPr>
          <a:xfrm>
            <a:off x="5283518" y="1515859"/>
            <a:ext cx="205740" cy="20574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🌿</a:t>
            </a:r>
            <a:endParaRPr lang="en-US" sz="1350" dirty="0"/>
          </a:p>
        </p:txBody>
      </p:sp>
      <p:sp>
        <p:nvSpPr>
          <p:cNvPr id="20" name="Text 16"/>
          <p:cNvSpPr/>
          <p:nvPr/>
        </p:nvSpPr>
        <p:spPr>
          <a:xfrm>
            <a:off x="5629275" y="1493713"/>
            <a:ext cx="2886075" cy="270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463" b="1" spc="56" kern="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领咖网</a:t>
            </a:r>
            <a:endParaRPr lang="en-US" sz="1463" dirty="0"/>
          </a:p>
        </p:txBody>
      </p:sp>
      <p:sp>
        <p:nvSpPr>
          <p:cNvPr id="21" name="Text 17"/>
          <p:cNvSpPr/>
          <p:nvPr/>
        </p:nvSpPr>
        <p:spPr>
          <a:xfrm>
            <a:off x="5229225" y="1818754"/>
            <a:ext cx="3286125" cy="1388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731" spc="56" kern="0" dirty="0">
                <a:solidFill>
                  <a:srgbClr val="FFFFFF">
                    <a:alpha val="85000"/>
                  </a:srgbClr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LINGKA</a:t>
            </a:r>
            <a:pPr algn="l" indent="0" marL="0">
              <a:buNone/>
            </a:pPr>
            <a:r>
              <a:rPr lang="en-US" sz="731" spc="56" kern="0" dirty="0">
                <a:solidFill>
                  <a:srgbClr val="FFFFFF">
                    <a:alpha val="85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· 协作网</a:t>
            </a:r>
            <a:endParaRPr lang="en-US" sz="731" dirty="0"/>
          </a:p>
        </p:txBody>
      </p:sp>
      <p:sp>
        <p:nvSpPr>
          <p:cNvPr id="22" name="Text 18"/>
          <p:cNvSpPr/>
          <p:nvPr/>
        </p:nvSpPr>
        <p:spPr>
          <a:xfrm>
            <a:off x="5229225" y="2075929"/>
            <a:ext cx="3286125" cy="16999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lnSpc>
                <a:spcPts val="1266"/>
              </a:lnSpc>
              <a:buSzPct val="100000"/>
              <a:buChar char="•"/>
            </a:pPr>
            <a:r>
              <a:rPr lang="en-US" sz="844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定位：协作网络，促成共建</a:t>
            </a:r>
            <a:endParaRPr lang="en-US" sz="844" dirty="0"/>
          </a:p>
          <a:p>
            <a:pPr algn="l" marL="342900" indent="-342900">
              <a:lnSpc>
                <a:spcPts val="1266"/>
              </a:lnSpc>
              <a:buSzPct val="100000"/>
              <a:buChar char="•"/>
            </a:pPr>
            <a:r>
              <a:rPr lang="en-US" sz="844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核心动作：行为记录、贡献、分配</a:t>
            </a:r>
            <a:endParaRPr lang="en-US" sz="844" dirty="0"/>
          </a:p>
          <a:p>
            <a:pPr algn="l" marL="342900" indent="-342900">
              <a:lnSpc>
                <a:spcPts val="1266"/>
              </a:lnSpc>
              <a:buSzPct val="100000"/>
              <a:buChar char="•"/>
            </a:pPr>
            <a:r>
              <a:rPr lang="en-US" sz="844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盈利模式：不抽佣</a:t>
            </a:r>
            <a:endParaRPr lang="en-US" sz="844" dirty="0"/>
          </a:p>
          <a:p>
            <a:pPr algn="l" marL="342900" indent="-342900">
              <a:lnSpc>
                <a:spcPts val="1266"/>
              </a:lnSpc>
              <a:buSzPct val="100000"/>
              <a:buChar char="•"/>
            </a:pPr>
            <a:r>
              <a:rPr lang="en-US" sz="844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数据归属：归个人 / 圈子</a:t>
            </a:r>
            <a:endParaRPr lang="en-US" sz="844" dirty="0"/>
          </a:p>
          <a:p>
            <a:pPr algn="l" marL="342900" indent="-342900">
              <a:lnSpc>
                <a:spcPts val="1266"/>
              </a:lnSpc>
              <a:buSzPct val="100000"/>
              <a:buChar char="•"/>
            </a:pPr>
            <a:r>
              <a:rPr lang="en-US" sz="844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用户角色：协作者</a:t>
            </a:r>
            <a:endParaRPr lang="en-US" sz="844" dirty="0"/>
          </a:p>
        </p:txBody>
      </p:sp>
      <p:sp>
        <p:nvSpPr>
          <p:cNvPr id="23" name="Text 19"/>
          <p:cNvSpPr/>
          <p:nvPr/>
        </p:nvSpPr>
        <p:spPr>
          <a:xfrm>
            <a:off x="428625" y="4079751"/>
            <a:ext cx="8286750" cy="681447"/>
          </a:xfrm>
          <a:prstGeom prst="roundRect">
            <a:avLst>
              <a:gd name="adj" fmla="val 22364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52400" dist="38100" dir="5400000">
              <a:srgbClr val="1A2B3C">
                <a:alpha val="6000"/>
              </a:srgbClr>
            </a:outerShdw>
          </a:effectLst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4" name="Text 20"/>
          <p:cNvSpPr/>
          <p:nvPr/>
        </p:nvSpPr>
        <p:spPr>
          <a:xfrm>
            <a:off x="628650" y="4265488"/>
            <a:ext cx="3272742" cy="12258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700" b="1" spc="113" kern="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电商平台</a:t>
            </a:r>
            <a:endParaRPr lang="en-US" sz="700" dirty="0"/>
          </a:p>
        </p:txBody>
      </p:sp>
      <p:sp>
        <p:nvSpPr>
          <p:cNvPr id="25" name="Text 21"/>
          <p:cNvSpPr/>
          <p:nvPr/>
        </p:nvSpPr>
        <p:spPr>
          <a:xfrm>
            <a:off x="628650" y="4415507"/>
            <a:ext cx="2873460" cy="1727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260"/>
              </a:lnSpc>
              <a:buNone/>
            </a:pPr>
            <a:r>
              <a:rPr lang="en-US" sz="900" b="1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卖货 + 抽佣</a:t>
            </a:r>
            <a:endParaRPr lang="en-US" sz="900" dirty="0"/>
          </a:p>
        </p:txBody>
      </p:sp>
      <p:sp>
        <p:nvSpPr>
          <p:cNvPr id="26" name="Text 22"/>
          <p:cNvSpPr/>
          <p:nvPr/>
        </p:nvSpPr>
        <p:spPr>
          <a:xfrm>
            <a:off x="3331332" y="4265488"/>
            <a:ext cx="2481225" cy="10115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800" b="1" spc="113" kern="0" dirty="0">
                <a:solidFill>
                  <a:srgbClr val="94A3B8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DIFFERENCE</a:t>
            </a:r>
            <a:endParaRPr lang="en-US" sz="800" dirty="0"/>
          </a:p>
        </p:txBody>
      </p:sp>
      <p:sp>
        <p:nvSpPr>
          <p:cNvPr id="27" name="Text 23"/>
          <p:cNvSpPr/>
          <p:nvPr/>
        </p:nvSpPr>
        <p:spPr>
          <a:xfrm>
            <a:off x="3331332" y="4394076"/>
            <a:ext cx="2481225" cy="1511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103"/>
              </a:lnSpc>
              <a:buNone/>
            </a:pPr>
            <a:r>
              <a:rPr lang="en-US" sz="788" b="1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逻辑本质不同</a:t>
            </a:r>
            <a:endParaRPr lang="en-US" sz="788" dirty="0"/>
          </a:p>
        </p:txBody>
      </p:sp>
      <p:sp>
        <p:nvSpPr>
          <p:cNvPr id="28" name="Text 24"/>
          <p:cNvSpPr/>
          <p:nvPr/>
        </p:nvSpPr>
        <p:spPr>
          <a:xfrm>
            <a:off x="4522351" y="4265488"/>
            <a:ext cx="3992999" cy="12258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700" b="1" spc="113" kern="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领咖网</a:t>
            </a:r>
            <a:endParaRPr lang="en-US" sz="700" dirty="0"/>
          </a:p>
        </p:txBody>
      </p:sp>
      <p:sp>
        <p:nvSpPr>
          <p:cNvPr id="29" name="Text 25"/>
          <p:cNvSpPr/>
          <p:nvPr/>
        </p:nvSpPr>
        <p:spPr>
          <a:xfrm>
            <a:off x="5320951" y="4415507"/>
            <a:ext cx="3194399" cy="1727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260"/>
              </a:lnSpc>
              <a:buNone/>
            </a:pPr>
            <a:r>
              <a:rPr lang="en-US" sz="900" b="1" dirty="0">
                <a:solidFill>
                  <a:srgbClr val="FF6B3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协作 + 共建</a:t>
            </a:r>
            <a:endParaRPr lang="en-US" sz="900" dirty="0"/>
          </a:p>
        </p:txBody>
      </p:sp>
      <p:sp>
        <p:nvSpPr>
          <p:cNvPr id="30" name="Text 26"/>
          <p:cNvSpPr/>
          <p:nvPr/>
        </p:nvSpPr>
        <p:spPr>
          <a:xfrm>
            <a:off x="4296966" y="2309887"/>
            <a:ext cx="550069" cy="550069"/>
          </a:xfrm>
          <a:prstGeom prst="ellipse">
            <a:avLst/>
          </a:prstGeom>
          <a:solidFill>
            <a:srgbClr val="FFFFFF"/>
          </a:solidFill>
          <a:ln w="21431">
            <a:solidFill>
              <a:srgbClr val="FF6B35"/>
            </a:solidFill>
            <a:prstDash val="solid"/>
          </a:ln>
          <a:effectLst>
            <a:outerShdw sx="100000" sy="100000" kx="0" ky="0" algn="bl" rotWithShape="0" blurRad="171450" dist="57150" dir="5400000">
              <a:srgbClr val="FF6B35">
                <a:alpha val="25000"/>
              </a:srgbClr>
            </a:outerShdw>
          </a:effectLst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1" name="Text 27"/>
          <p:cNvSpPr/>
          <p:nvPr/>
        </p:nvSpPr>
        <p:spPr>
          <a:xfrm>
            <a:off x="4286250" y="2299171"/>
            <a:ext cx="571500" cy="5715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6B35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VS</a:t>
            </a:r>
            <a:endParaRPr lang="en-US" sz="1800" dirty="0"/>
          </a:p>
        </p:txBody>
      </p:sp>
      <p:sp>
        <p:nvSpPr>
          <p:cNvPr id="32" name="Text 28"/>
          <p:cNvSpPr/>
          <p:nvPr/>
        </p:nvSpPr>
        <p:spPr>
          <a:xfrm>
            <a:off x="428625" y="4843463"/>
            <a:ext cx="7938381" cy="1388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731" spc="56" kern="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领咖网 · </a:t>
            </a:r>
            <a:pPr algn="l" indent="0" marL="0">
              <a:buNone/>
            </a:pPr>
            <a:r>
              <a:rPr lang="en-US" sz="731" spc="56" kern="0" dirty="0">
                <a:solidFill>
                  <a:srgbClr val="94A3B8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Lingka</a:t>
            </a:r>
            <a:pPr algn="l" indent="0" marL="0">
              <a:buNone/>
            </a:pPr>
            <a:r>
              <a:rPr lang="en-US" sz="731" spc="56" kern="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</a:t>
            </a:r>
            <a:pPr algn="l" indent="0" marL="0">
              <a:buNone/>
            </a:pPr>
            <a:r>
              <a:rPr lang="en-US" sz="731" spc="56" kern="0" dirty="0">
                <a:solidFill>
                  <a:srgbClr val="94A3B8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Network</a:t>
            </a:r>
            <a:endParaRPr lang="en-US" sz="731" dirty="0"/>
          </a:p>
        </p:txBody>
      </p:sp>
      <p:sp>
        <p:nvSpPr>
          <p:cNvPr id="33" name="Text 29"/>
          <p:cNvSpPr/>
          <p:nvPr/>
        </p:nvSpPr>
        <p:spPr>
          <a:xfrm>
            <a:off x="8381293" y="4843463"/>
            <a:ext cx="477842" cy="1519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00" spc="56" kern="0" dirty="0">
                <a:solidFill>
                  <a:srgbClr val="94A3B8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08 / 24</a:t>
            </a:r>
            <a:endParaRPr lang="en-US" sz="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15250" y="-714375"/>
            <a:ext cx="2000250" cy="2000250"/>
          </a:xfrm>
          <a:prstGeom prst="ellipse">
            <a:avLst/>
          </a:prstGeom>
          <a:solidFill>
            <a:srgbClr val="00B96B">
              <a:alpha val="16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" name="Shape 1"/>
          <p:cNvSpPr/>
          <p:nvPr/>
        </p:nvSpPr>
        <p:spPr>
          <a:xfrm>
            <a:off x="446484" y="4419079"/>
            <a:ext cx="0" cy="1014413"/>
          </a:xfrm>
          <a:prstGeom prst="line">
            <a:avLst/>
          </a:prstGeom>
          <a:noFill/>
          <a:ln w="35719">
            <a:solidFill>
              <a:srgbClr val="00B96B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405765" y="344386"/>
            <a:ext cx="1092614" cy="254203"/>
          </a:xfrm>
          <a:prstGeom prst="roundRect">
            <a:avLst>
              <a:gd name="adj" fmla="val 3743258"/>
            </a:avLst>
          </a:prstGeom>
          <a:solidFill>
            <a:srgbClr val="FFF6E0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" name="Text 3"/>
          <p:cNvSpPr/>
          <p:nvPr/>
        </p:nvSpPr>
        <p:spPr>
          <a:xfrm>
            <a:off x="428625" y="357188"/>
            <a:ext cx="1046894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800" spc="56" kern="0" dirty="0">
                <a:solidFill>
                  <a:srgbClr val="B5790F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COMPARE · 03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477194" y="664369"/>
            <a:ext cx="522722" cy="371475"/>
          </a:xfrm>
          <a:prstGeom prst="roundRect">
            <a:avLst>
              <a:gd name="adj" fmla="val 20513"/>
            </a:avLst>
          </a:prstGeom>
          <a:solidFill>
            <a:srgbClr val="FF6B35">
              <a:alpha val="10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8" name="Text 5"/>
          <p:cNvSpPr/>
          <p:nvPr/>
        </p:nvSpPr>
        <p:spPr>
          <a:xfrm>
            <a:off x="428625" y="671513"/>
            <a:ext cx="4200759" cy="3903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46"/>
              </a:lnSpc>
              <a:buNone/>
            </a:pPr>
            <a:r>
              <a:rPr lang="en-US" sz="2588" b="1" spc="-56" kern="0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领咖网 </a:t>
            </a:r>
            <a:pPr algn="l" indent="0" marL="0">
              <a:lnSpc>
                <a:spcPts val="2846"/>
              </a:lnSpc>
              <a:buNone/>
            </a:pPr>
            <a:r>
              <a:rPr lang="en-US" sz="2588" b="1" spc="-56" kern="0" dirty="0">
                <a:solidFill>
                  <a:srgbClr val="FF6B35"/>
                </a:solidFill>
                <a:highlight>
                  <a:srgbClr val="FF6B35"/>
                </a:highlight>
                <a:latin typeface="Carlito" pitchFamily="34" charset="0"/>
                <a:ea typeface="Carlito" pitchFamily="34" charset="-122"/>
                <a:cs typeface="Carlito" pitchFamily="34" charset="-120"/>
              </a:rPr>
              <a:t>vs</a:t>
            </a:r>
            <a:pPr algn="l" indent="0" marL="0">
              <a:lnSpc>
                <a:spcPts val="2846"/>
              </a:lnSpc>
              <a:buNone/>
            </a:pPr>
            <a:r>
              <a:rPr lang="en-US" sz="2588" b="1" spc="-56" kern="0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</a:t>
            </a:r>
            <a:pPr algn="l" indent="0" marL="0">
              <a:lnSpc>
                <a:spcPts val="2846"/>
              </a:lnSpc>
              <a:buNone/>
            </a:pPr>
            <a:r>
              <a:rPr lang="en-US" sz="2588" b="1" spc="-56" kern="0" dirty="0">
                <a:solidFill>
                  <a:srgbClr val="00B96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项目管理工具</a:t>
            </a:r>
            <a:endParaRPr lang="en-US" sz="2588" dirty="0"/>
          </a:p>
        </p:txBody>
      </p:sp>
      <p:sp>
        <p:nvSpPr>
          <p:cNvPr id="9" name="Text 6"/>
          <p:cNvSpPr/>
          <p:nvPr/>
        </p:nvSpPr>
        <p:spPr>
          <a:xfrm>
            <a:off x="8309409" y="918642"/>
            <a:ext cx="609203" cy="1254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00" spc="113" kern="0" dirty="0">
                <a:solidFill>
                  <a:srgbClr val="94A3B8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09 / 24</a:t>
            </a:r>
            <a:endParaRPr lang="en-US" sz="800" dirty="0"/>
          </a:p>
        </p:txBody>
      </p:sp>
      <p:sp>
        <p:nvSpPr>
          <p:cNvPr id="10" name="Text 7"/>
          <p:cNvSpPr/>
          <p:nvPr/>
        </p:nvSpPr>
        <p:spPr>
          <a:xfrm>
            <a:off x="435769" y="1268685"/>
            <a:ext cx="3671888" cy="2971800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4288">
            <a:solidFill>
              <a:srgbClr val="E8EEF2"/>
            </a:solidFill>
            <a:prstDash val="solid"/>
          </a:ln>
          <a:effectLst>
            <a:outerShdw sx="100000" sy="100000" kx="0" ky="0" algn="bl" rotWithShape="0" blurRad="228600" dist="57150" dir="5400000">
              <a:srgbClr val="1A2B3C">
                <a:alpha val="8000"/>
              </a:srgbClr>
            </a:outerShdw>
          </a:effectLst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1" name="Text 8"/>
          <p:cNvSpPr/>
          <p:nvPr/>
        </p:nvSpPr>
        <p:spPr>
          <a:xfrm>
            <a:off x="642938" y="1475854"/>
            <a:ext cx="314325" cy="314325"/>
          </a:xfrm>
          <a:prstGeom prst="roundRect">
            <a:avLst>
              <a:gd name="adj" fmla="val 36364"/>
            </a:avLst>
          </a:prstGeom>
          <a:solidFill>
            <a:srgbClr val="F0F4F8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2" name="Text 9"/>
          <p:cNvSpPr/>
          <p:nvPr/>
        </p:nvSpPr>
        <p:spPr>
          <a:xfrm>
            <a:off x="697230" y="1530147"/>
            <a:ext cx="205740" cy="20574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350" dirty="0">
                <a:solidFill>
                  <a:srgbClr val="1A2B3C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📋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1042988" y="1518717"/>
            <a:ext cx="2857500" cy="2468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50" b="1" spc="56" kern="0" dirty="0">
                <a:solidFill>
                  <a:srgbClr val="1A2B3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项目管理工具</a:t>
            </a:r>
            <a:endParaRPr lang="en-US" sz="1350" dirty="0"/>
          </a:p>
        </p:txBody>
      </p:sp>
      <p:sp>
        <p:nvSpPr>
          <p:cNvPr id="14" name="Text 11"/>
          <p:cNvSpPr/>
          <p:nvPr/>
        </p:nvSpPr>
        <p:spPr>
          <a:xfrm>
            <a:off x="642938" y="1833042"/>
            <a:ext cx="3257550" cy="1388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731" spc="56" kern="0" dirty="0">
                <a:solidFill>
                  <a:srgbClr val="94A3B8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PM</a:t>
            </a:r>
            <a:pPr algn="l" indent="0" marL="0">
              <a:buNone/>
            </a:pPr>
            <a:r>
              <a:rPr lang="en-US" sz="731" spc="56" kern="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</a:t>
            </a:r>
            <a:pPr algn="l" indent="0" marL="0">
              <a:buNone/>
            </a:pPr>
            <a:r>
              <a:rPr lang="en-US" sz="731" spc="56" kern="0" dirty="0">
                <a:solidFill>
                  <a:srgbClr val="94A3B8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TOOL</a:t>
            </a:r>
            <a:pPr algn="l" indent="0" marL="0">
              <a:buNone/>
            </a:pPr>
            <a:r>
              <a:rPr lang="en-US" sz="731" spc="56" kern="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· 管事工具</a:t>
            </a:r>
            <a:endParaRPr lang="en-US" sz="731" dirty="0"/>
          </a:p>
        </p:txBody>
      </p:sp>
      <p:sp>
        <p:nvSpPr>
          <p:cNvPr id="15" name="Text 12"/>
          <p:cNvSpPr/>
          <p:nvPr/>
        </p:nvSpPr>
        <p:spPr>
          <a:xfrm>
            <a:off x="642938" y="2090217"/>
            <a:ext cx="3257550" cy="205968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lnSpc>
                <a:spcPts val="1266"/>
              </a:lnSpc>
              <a:buSzPct val="100000"/>
              <a:buChar char="•"/>
            </a:pPr>
            <a:r>
              <a:rPr lang="en-US" sz="844" dirty="0">
                <a:solidFill>
                  <a:srgbClr val="5A6B7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定位：管事，让任务可追踪</a:t>
            </a:r>
            <a:endParaRPr lang="en-US" sz="844" dirty="0"/>
          </a:p>
          <a:p>
            <a:pPr algn="l" marL="342900" indent="-342900">
              <a:lnSpc>
                <a:spcPts val="1266"/>
              </a:lnSpc>
              <a:buSzPct val="100000"/>
              <a:buChar char="•"/>
            </a:pPr>
            <a:r>
              <a:rPr lang="en-US" sz="844" dirty="0">
                <a:solidFill>
                  <a:srgbClr val="5A6B7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核心：任务、看板、甘特图</a:t>
            </a:r>
            <a:endParaRPr lang="en-US" sz="844" dirty="0"/>
          </a:p>
          <a:p>
            <a:pPr algn="l" marL="342900" indent="-342900">
              <a:lnSpc>
                <a:spcPts val="1266"/>
              </a:lnSpc>
              <a:buSzPct val="100000"/>
              <a:buChar char="•"/>
            </a:pPr>
            <a:r>
              <a:rPr lang="en-US" sz="844" dirty="0">
                <a:solidFill>
                  <a:srgbClr val="5A6B7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利益机制：无</a:t>
            </a:r>
            <a:endParaRPr lang="en-US" sz="844" dirty="0"/>
          </a:p>
          <a:p>
            <a:pPr algn="l" marL="342900" indent="-342900">
              <a:lnSpc>
                <a:spcPts val="1266"/>
              </a:lnSpc>
              <a:buSzPct val="100000"/>
              <a:buChar char="•"/>
            </a:pPr>
            <a:r>
              <a:rPr lang="en-US" sz="844" dirty="0">
                <a:solidFill>
                  <a:srgbClr val="5A6B7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管人吗？只管分工</a:t>
            </a:r>
            <a:endParaRPr lang="en-US" sz="844" dirty="0"/>
          </a:p>
          <a:p>
            <a:pPr algn="l" marL="342900" indent="-342900">
              <a:lnSpc>
                <a:spcPts val="1266"/>
              </a:lnSpc>
              <a:buSzPct val="100000"/>
              <a:buChar char="•"/>
            </a:pPr>
            <a:r>
              <a:rPr lang="en-US" sz="844" dirty="0">
                <a:solidFill>
                  <a:srgbClr val="5A6B7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管钱吗？不管</a:t>
            </a:r>
            <a:endParaRPr lang="en-US" sz="844" dirty="0"/>
          </a:p>
          <a:p>
            <a:pPr algn="l" marL="342900" indent="-342900">
              <a:lnSpc>
                <a:spcPts val="1266"/>
              </a:lnSpc>
              <a:buSzPct val="100000"/>
              <a:buChar char="•"/>
            </a:pPr>
            <a:r>
              <a:rPr lang="en-US" sz="844" dirty="0">
                <a:solidFill>
                  <a:srgbClr val="5A6B7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结束后：项目档案归档</a:t>
            </a:r>
            <a:endParaRPr lang="en-US" sz="844" dirty="0"/>
          </a:p>
        </p:txBody>
      </p:sp>
      <p:pic>
        <p:nvPicPr>
          <p:cNvPr id="1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0" y="1261542"/>
            <a:ext cx="3686175" cy="2986088"/>
          </a:xfrm>
          <a:prstGeom prst="rect">
            <a:avLst/>
          </a:prstGeom>
        </p:spPr>
      </p:pic>
      <p:sp>
        <p:nvSpPr>
          <p:cNvPr id="17" name="Text 13"/>
          <p:cNvSpPr/>
          <p:nvPr/>
        </p:nvSpPr>
        <p:spPr>
          <a:xfrm>
            <a:off x="5229225" y="1461567"/>
            <a:ext cx="314325" cy="314325"/>
          </a:xfrm>
          <a:prstGeom prst="roundRect">
            <a:avLst>
              <a:gd name="adj" fmla="val 36364"/>
            </a:avLst>
          </a:prstGeom>
          <a:solidFill>
            <a:srgbClr val="FFFFFF">
              <a:alpha val="2200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8" name="Text 14"/>
          <p:cNvSpPr/>
          <p:nvPr/>
        </p:nvSpPr>
        <p:spPr>
          <a:xfrm>
            <a:off x="5283518" y="1515859"/>
            <a:ext cx="205740" cy="20574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🌿</a:t>
            </a:r>
            <a:endParaRPr lang="en-US" sz="1350" dirty="0"/>
          </a:p>
        </p:txBody>
      </p:sp>
      <p:sp>
        <p:nvSpPr>
          <p:cNvPr id="19" name="Text 15"/>
          <p:cNvSpPr/>
          <p:nvPr/>
        </p:nvSpPr>
        <p:spPr>
          <a:xfrm>
            <a:off x="5629275" y="1504429"/>
            <a:ext cx="2886075" cy="2468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50" b="1" spc="56" kern="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领咖网</a:t>
            </a:r>
            <a:endParaRPr lang="en-US" sz="1350" dirty="0"/>
          </a:p>
        </p:txBody>
      </p:sp>
      <p:sp>
        <p:nvSpPr>
          <p:cNvPr id="20" name="Text 16"/>
          <p:cNvSpPr/>
          <p:nvPr/>
        </p:nvSpPr>
        <p:spPr>
          <a:xfrm>
            <a:off x="5229225" y="1818754"/>
            <a:ext cx="3286125" cy="1388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731" spc="56" kern="0" dirty="0">
                <a:solidFill>
                  <a:srgbClr val="FFFFFF">
                    <a:alpha val="85000"/>
                  </a:srgbClr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LINGKA</a:t>
            </a:r>
            <a:pPr algn="l" indent="0" marL="0">
              <a:buNone/>
            </a:pPr>
            <a:r>
              <a:rPr lang="en-US" sz="731" spc="56" kern="0" dirty="0">
                <a:solidFill>
                  <a:srgbClr val="FFFFFF">
                    <a:alpha val="85000"/>
                  </a:srgbClr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· 管事+钱+人</a:t>
            </a:r>
            <a:endParaRPr lang="en-US" sz="731" dirty="0"/>
          </a:p>
        </p:txBody>
      </p:sp>
      <p:sp>
        <p:nvSpPr>
          <p:cNvPr id="21" name="Text 17"/>
          <p:cNvSpPr/>
          <p:nvPr/>
        </p:nvSpPr>
        <p:spPr>
          <a:xfrm>
            <a:off x="5229225" y="2075929"/>
            <a:ext cx="3286125" cy="205968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lnSpc>
                <a:spcPts val="1266"/>
              </a:lnSpc>
              <a:buSzPct val="100000"/>
              <a:buChar char="•"/>
            </a:pPr>
            <a:r>
              <a:rPr lang="en-US" sz="844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定位：管事 + 钱 + 人</a:t>
            </a:r>
            <a:endParaRPr lang="en-US" sz="844" dirty="0"/>
          </a:p>
          <a:p>
            <a:pPr algn="l" marL="342900" indent="-342900">
              <a:lnSpc>
                <a:spcPts val="1266"/>
              </a:lnSpc>
              <a:buSzPct val="100000"/>
              <a:buChar char="•"/>
            </a:pPr>
            <a:r>
              <a:rPr lang="en-US" sz="844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核心：行为记录、贡献、分配</a:t>
            </a:r>
            <a:endParaRPr lang="en-US" sz="844" dirty="0"/>
          </a:p>
          <a:p>
            <a:pPr algn="l" marL="342900" indent="-342900">
              <a:lnSpc>
                <a:spcPts val="1266"/>
              </a:lnSpc>
              <a:buSzPct val="100000"/>
              <a:buChar char="•"/>
            </a:pPr>
            <a:r>
              <a:rPr lang="en-US" sz="844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利益机制：日结 + 月结</a:t>
            </a:r>
            <a:endParaRPr lang="en-US" sz="844" dirty="0"/>
          </a:p>
          <a:p>
            <a:pPr algn="l" marL="342900" indent="-342900">
              <a:lnSpc>
                <a:spcPts val="1266"/>
              </a:lnSpc>
              <a:buSzPct val="100000"/>
              <a:buChar char="•"/>
            </a:pPr>
            <a:r>
              <a:rPr lang="en-US" sz="844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管人吗？管，按角色与贡献</a:t>
            </a:r>
            <a:endParaRPr lang="en-US" sz="844" dirty="0"/>
          </a:p>
          <a:p>
            <a:pPr algn="l" marL="342900" indent="-342900">
              <a:lnSpc>
                <a:spcPts val="1266"/>
              </a:lnSpc>
              <a:buSzPct val="100000"/>
              <a:buChar char="•"/>
            </a:pPr>
            <a:r>
              <a:rPr lang="en-US" sz="844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管钱吗？管，资金池+分配</a:t>
            </a:r>
            <a:endParaRPr lang="en-US" sz="844" dirty="0"/>
          </a:p>
          <a:p>
            <a:pPr algn="l" marL="342900" indent="-342900">
              <a:lnSpc>
                <a:spcPts val="1266"/>
              </a:lnSpc>
              <a:buSzPct val="100000"/>
              <a:buChar char="•"/>
            </a:pPr>
            <a:r>
              <a:rPr lang="en-US" sz="844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结束后：行为沉淀为资产</a:t>
            </a:r>
            <a:endParaRPr lang="en-US" sz="844" dirty="0"/>
          </a:p>
        </p:txBody>
      </p:sp>
      <p:sp>
        <p:nvSpPr>
          <p:cNvPr id="22" name="Text 18"/>
          <p:cNvSpPr/>
          <p:nvPr/>
        </p:nvSpPr>
        <p:spPr>
          <a:xfrm>
            <a:off x="428625" y="4419079"/>
            <a:ext cx="8286750" cy="1014413"/>
          </a:xfrm>
          <a:prstGeom prst="roundRect">
            <a:avLst>
              <a:gd name="adj" fmla="val 1690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90500" dist="57150" dir="5400000">
              <a:srgbClr val="1A2B3C">
                <a:alpha val="8000"/>
              </a:srgbClr>
            </a:outerShdw>
          </a:effectLst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3" name="Text 19"/>
          <p:cNvSpPr/>
          <p:nvPr/>
        </p:nvSpPr>
        <p:spPr>
          <a:xfrm>
            <a:off x="664369" y="4576242"/>
            <a:ext cx="7850981" cy="1309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700" b="1" spc="169" kern="0" dirty="0">
                <a:solidFill>
                  <a:srgbClr val="94A3B8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CORE</a:t>
            </a:r>
            <a:pPr algn="l" indent="0" marL="0">
              <a:buNone/>
            </a:pPr>
            <a:r>
              <a:rPr lang="en-US" sz="700" b="1" spc="169" kern="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</a:t>
            </a:r>
            <a:pPr algn="l" indent="0" marL="0">
              <a:buNone/>
            </a:pPr>
            <a:r>
              <a:rPr lang="en-US" sz="700" b="1" spc="169" kern="0" dirty="0">
                <a:solidFill>
                  <a:srgbClr val="94A3B8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LOOP</a:t>
            </a:r>
            <a:pPr algn="l" indent="0" marL="0">
              <a:buNone/>
            </a:pPr>
            <a:r>
              <a:rPr lang="en-US" sz="700" b="1" spc="169" kern="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· 领咖独有的利益闭环</a:t>
            </a:r>
            <a:endParaRPr lang="en-US" sz="700" dirty="0"/>
          </a:p>
        </p:txBody>
      </p:sp>
      <p:sp>
        <p:nvSpPr>
          <p:cNvPr id="24" name="Text 20"/>
          <p:cNvSpPr/>
          <p:nvPr/>
        </p:nvSpPr>
        <p:spPr>
          <a:xfrm>
            <a:off x="641509" y="4756321"/>
            <a:ext cx="1804868" cy="318497"/>
          </a:xfrm>
          <a:prstGeom prst="roundRect">
            <a:avLst>
              <a:gd name="adj" fmla="val 35887"/>
            </a:avLst>
          </a:prstGeom>
          <a:solidFill>
            <a:srgbClr val="E6F9F1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5" name="Text 21"/>
          <p:cNvSpPr/>
          <p:nvPr/>
        </p:nvSpPr>
        <p:spPr>
          <a:xfrm>
            <a:off x="664369" y="4769123"/>
            <a:ext cx="1759148" cy="29289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0945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行为</a:t>
            </a:r>
            <a:endParaRPr lang="en-US" sz="900" dirty="0"/>
          </a:p>
        </p:txBody>
      </p:sp>
      <p:sp>
        <p:nvSpPr>
          <p:cNvPr id="26" name="Text 22"/>
          <p:cNvSpPr/>
          <p:nvPr/>
        </p:nvSpPr>
        <p:spPr>
          <a:xfrm>
            <a:off x="2494955" y="4840560"/>
            <a:ext cx="128588" cy="15001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013" b="1" dirty="0">
                <a:solidFill>
                  <a:srgbClr val="94A3B8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→</a:t>
            </a:r>
            <a:endParaRPr lang="en-US" sz="1013" dirty="0"/>
          </a:p>
        </p:txBody>
      </p:sp>
      <p:sp>
        <p:nvSpPr>
          <p:cNvPr id="27" name="Text 23"/>
          <p:cNvSpPr/>
          <p:nvPr/>
        </p:nvSpPr>
        <p:spPr>
          <a:xfrm>
            <a:off x="2672120" y="4756321"/>
            <a:ext cx="1804868" cy="318497"/>
          </a:xfrm>
          <a:prstGeom prst="roundRect">
            <a:avLst>
              <a:gd name="adj" fmla="val 35887"/>
            </a:avLst>
          </a:prstGeom>
          <a:solidFill>
            <a:srgbClr val="FFE9DF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8" name="Text 24"/>
          <p:cNvSpPr/>
          <p:nvPr/>
        </p:nvSpPr>
        <p:spPr>
          <a:xfrm>
            <a:off x="2694980" y="4769123"/>
            <a:ext cx="1759148" cy="29289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6B3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贡献</a:t>
            </a:r>
            <a:endParaRPr lang="en-US" sz="900" dirty="0"/>
          </a:p>
        </p:txBody>
      </p:sp>
      <p:sp>
        <p:nvSpPr>
          <p:cNvPr id="29" name="Text 25"/>
          <p:cNvSpPr/>
          <p:nvPr/>
        </p:nvSpPr>
        <p:spPr>
          <a:xfrm>
            <a:off x="4525566" y="4840560"/>
            <a:ext cx="128588" cy="15001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013" b="1" dirty="0">
                <a:solidFill>
                  <a:srgbClr val="94A3B8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→</a:t>
            </a:r>
            <a:endParaRPr lang="en-US" sz="1013" dirty="0"/>
          </a:p>
        </p:txBody>
      </p:sp>
      <p:sp>
        <p:nvSpPr>
          <p:cNvPr id="30" name="Text 26"/>
          <p:cNvSpPr/>
          <p:nvPr/>
        </p:nvSpPr>
        <p:spPr>
          <a:xfrm>
            <a:off x="4702731" y="4756321"/>
            <a:ext cx="1804868" cy="318497"/>
          </a:xfrm>
          <a:prstGeom prst="roundRect">
            <a:avLst>
              <a:gd name="adj" fmla="val 35887"/>
            </a:avLst>
          </a:prstGeom>
          <a:solidFill>
            <a:srgbClr val="FFF6E0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1" name="Text 27"/>
          <p:cNvSpPr/>
          <p:nvPr/>
        </p:nvSpPr>
        <p:spPr>
          <a:xfrm>
            <a:off x="4725591" y="4769123"/>
            <a:ext cx="1759148" cy="29289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B5790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利益</a:t>
            </a:r>
            <a:endParaRPr lang="en-US" sz="900" dirty="0"/>
          </a:p>
        </p:txBody>
      </p:sp>
      <p:sp>
        <p:nvSpPr>
          <p:cNvPr id="32" name="Text 28"/>
          <p:cNvSpPr/>
          <p:nvPr/>
        </p:nvSpPr>
        <p:spPr>
          <a:xfrm>
            <a:off x="6556177" y="4840560"/>
            <a:ext cx="128588" cy="15001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013" b="1" dirty="0">
                <a:solidFill>
                  <a:srgbClr val="94A3B8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→</a:t>
            </a:r>
            <a:endParaRPr lang="en-US" sz="1013" dirty="0"/>
          </a:p>
        </p:txBody>
      </p:sp>
      <p:sp>
        <p:nvSpPr>
          <p:cNvPr id="33" name="Text 29"/>
          <p:cNvSpPr/>
          <p:nvPr/>
        </p:nvSpPr>
        <p:spPr>
          <a:xfrm>
            <a:off x="6733342" y="4756321"/>
            <a:ext cx="1804868" cy="318497"/>
          </a:xfrm>
          <a:prstGeom prst="roundRect">
            <a:avLst>
              <a:gd name="adj" fmla="val 35887"/>
            </a:avLst>
          </a:prstGeom>
          <a:solidFill>
            <a:srgbClr val="E6F9F1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4" name="Text 30"/>
          <p:cNvSpPr/>
          <p:nvPr/>
        </p:nvSpPr>
        <p:spPr>
          <a:xfrm>
            <a:off x="6756202" y="4769123"/>
            <a:ext cx="1759148" cy="29289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0945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沉淀为资产</a:t>
            </a:r>
            <a:endParaRPr lang="en-US" sz="900" dirty="0"/>
          </a:p>
        </p:txBody>
      </p:sp>
      <p:sp>
        <p:nvSpPr>
          <p:cNvPr id="35" name="Text 31"/>
          <p:cNvSpPr/>
          <p:nvPr/>
        </p:nvSpPr>
        <p:spPr>
          <a:xfrm>
            <a:off x="664369" y="5147742"/>
            <a:ext cx="7850981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788" dirty="0">
                <a:solidFill>
                  <a:srgbClr val="5A6B7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项目管理工具管 </a:t>
            </a:r>
            <a:pPr algn="ctr" indent="0" marL="0">
              <a:buNone/>
            </a:pPr>
            <a:r>
              <a:rPr lang="en-US" sz="788" b="1" dirty="0">
                <a:solidFill>
                  <a:srgbClr val="FF6B3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"过程"</a:t>
            </a:r>
            <a:pPr algn="ctr" indent="0" marL="0">
              <a:buNone/>
            </a:pPr>
            <a:r>
              <a:rPr lang="en-US" sz="788" dirty="0">
                <a:solidFill>
                  <a:srgbClr val="5A6B7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，领咖管 </a:t>
            </a:r>
            <a:pPr algn="ctr" indent="0" marL="0">
              <a:buNone/>
            </a:pPr>
            <a:r>
              <a:rPr lang="en-US" sz="788" b="1" dirty="0">
                <a:solidFill>
                  <a:srgbClr val="FF6B3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"过程 + 利益 + 资产"</a:t>
            </a:r>
            <a:endParaRPr lang="en-US" sz="788" dirty="0"/>
          </a:p>
        </p:txBody>
      </p:sp>
      <p:sp>
        <p:nvSpPr>
          <p:cNvPr id="36" name="Text 32"/>
          <p:cNvSpPr/>
          <p:nvPr/>
        </p:nvSpPr>
        <p:spPr>
          <a:xfrm>
            <a:off x="4296966" y="2479551"/>
            <a:ext cx="550069" cy="550069"/>
          </a:xfrm>
          <a:prstGeom prst="ellipse">
            <a:avLst/>
          </a:prstGeom>
          <a:solidFill>
            <a:srgbClr val="FFFFFF"/>
          </a:solidFill>
          <a:ln w="21431">
            <a:solidFill>
              <a:srgbClr val="FF6B35"/>
            </a:solidFill>
            <a:prstDash val="solid"/>
          </a:ln>
          <a:effectLst>
            <a:outerShdw sx="100000" sy="100000" kx="0" ky="0" algn="bl" rotWithShape="0" blurRad="171450" dist="57150" dir="5400000">
              <a:srgbClr val="FF6B35">
                <a:alpha val="25000"/>
              </a:srgbClr>
            </a:outerShdw>
          </a:effectLst>
        </p:spPr>
        <p:txBody>
          <a:bodyPr wrap="square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7" name="Text 33"/>
          <p:cNvSpPr/>
          <p:nvPr/>
        </p:nvSpPr>
        <p:spPr>
          <a:xfrm>
            <a:off x="4286250" y="2468835"/>
            <a:ext cx="571500" cy="5715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6B35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VS</a:t>
            </a:r>
            <a:endParaRPr lang="en-US" sz="1800" dirty="0"/>
          </a:p>
        </p:txBody>
      </p:sp>
      <p:sp>
        <p:nvSpPr>
          <p:cNvPr id="38" name="Text 34"/>
          <p:cNvSpPr/>
          <p:nvPr/>
        </p:nvSpPr>
        <p:spPr>
          <a:xfrm>
            <a:off x="428625" y="4843463"/>
            <a:ext cx="7938381" cy="1388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731" spc="56" kern="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领咖网 · </a:t>
            </a:r>
            <a:pPr algn="l" indent="0" marL="0">
              <a:buNone/>
            </a:pPr>
            <a:r>
              <a:rPr lang="en-US" sz="731" spc="56" kern="0" dirty="0">
                <a:solidFill>
                  <a:srgbClr val="94A3B8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Lingka</a:t>
            </a:r>
            <a:pPr algn="l" indent="0" marL="0">
              <a:buNone/>
            </a:pPr>
            <a:r>
              <a:rPr lang="en-US" sz="731" spc="56" kern="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</a:t>
            </a:r>
            <a:pPr algn="l" indent="0" marL="0">
              <a:buNone/>
            </a:pPr>
            <a:r>
              <a:rPr lang="en-US" sz="731" spc="56" kern="0" dirty="0">
                <a:solidFill>
                  <a:srgbClr val="94A3B8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Network</a:t>
            </a:r>
            <a:endParaRPr lang="en-US" sz="731" dirty="0"/>
          </a:p>
        </p:txBody>
      </p:sp>
      <p:sp>
        <p:nvSpPr>
          <p:cNvPr id="39" name="Text 35"/>
          <p:cNvSpPr/>
          <p:nvPr/>
        </p:nvSpPr>
        <p:spPr>
          <a:xfrm>
            <a:off x="8381293" y="4843463"/>
            <a:ext cx="477842" cy="1519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00" spc="56" kern="0" dirty="0">
                <a:solidFill>
                  <a:srgbClr val="94A3B8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09 / 24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24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2026-08-02T11:14:25Z</dcterms:created>
  <dcterms:modified xsi:type="dcterms:W3CDTF">2026-08-02T11:14:25Z</dcterms:modified>
</cp:coreProperties>
</file>